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89" r:id="rId2"/>
    <p:sldId id="290" r:id="rId3"/>
    <p:sldId id="303" r:id="rId4"/>
    <p:sldId id="286" r:id="rId5"/>
    <p:sldId id="326" r:id="rId6"/>
    <p:sldId id="327" r:id="rId7"/>
    <p:sldId id="328" r:id="rId8"/>
    <p:sldId id="304" r:id="rId9"/>
    <p:sldId id="310" r:id="rId10"/>
    <p:sldId id="302" r:id="rId11"/>
    <p:sldId id="317" r:id="rId12"/>
    <p:sldId id="299" r:id="rId13"/>
    <p:sldId id="318" r:id="rId14"/>
    <p:sldId id="319" r:id="rId15"/>
    <p:sldId id="320" r:id="rId16"/>
    <p:sldId id="321" r:id="rId17"/>
    <p:sldId id="322" r:id="rId18"/>
    <p:sldId id="323" r:id="rId19"/>
    <p:sldId id="324" r:id="rId20"/>
    <p:sldId id="325" r:id="rId21"/>
    <p:sldId id="301" r:id="rId22"/>
    <p:sldId id="329" r:id="rId23"/>
    <p:sldId id="293" r:id="rId24"/>
  </p:sldIdLst>
  <p:sldSz cx="9144000" cy="6858000" type="screen4x3"/>
  <p:notesSz cx="6858000" cy="9144000"/>
  <p:embeddedFontLst>
    <p:embeddedFont>
      <p:font typeface="Tahoma" panose="020B0604030504040204" pitchFamily="34" charset="0"/>
      <p:regular r:id="rId27"/>
      <p:bold r:id="rId28"/>
    </p:embeddedFont>
    <p:embeddedFont>
      <p:font typeface="AppleSDGothicNeoB00" panose="020B0600000101010101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AppleSDGothicNeoSB00" panose="020B0600000101010101" charset="-127"/>
      <p:regular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D86E"/>
    <a:srgbClr val="89CCFF"/>
    <a:srgbClr val="1271B2"/>
    <a:srgbClr val="0070C4"/>
    <a:srgbClr val="5878FE"/>
    <a:srgbClr val="3BABFF"/>
    <a:srgbClr val="37A6F1"/>
    <a:srgbClr val="4E4ED6"/>
    <a:srgbClr val="8C8CE4"/>
    <a:srgbClr val="0D71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8848" autoAdjust="0"/>
  </p:normalViewPr>
  <p:slideViewPr>
    <p:cSldViewPr showGuides="1">
      <p:cViewPr varScale="1">
        <p:scale>
          <a:sx n="87" d="100"/>
          <a:sy n="87" d="100"/>
        </p:scale>
        <p:origin x="1723" y="77"/>
      </p:cViewPr>
      <p:guideLst>
        <p:guide orient="horz" pos="28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3154" y="3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184AD6-88A5-4725-8314-CEAFD1575BC4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2F68D-7451-498F-866C-1C2AB720E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0633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.svg>
</file>

<file path=ppt/media/image26.png>
</file>

<file path=ppt/media/image27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EE8FE1-8120-4D42-B0C1-3A082A5FA354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45EEA-B245-4142-9611-17F4F905E6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45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45EEA-B245-4142-9611-17F4F905E63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183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45EEA-B245-4142-9611-17F4F905E63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249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45EEA-B245-4142-9611-17F4F905E63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119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45EEA-B245-4142-9611-17F4F905E63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602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45EEA-B245-4142-9611-17F4F905E63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634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421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4991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13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4E36506-86ED-4E06-8178-D035C40885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16216" y="2348880"/>
            <a:ext cx="923925" cy="6477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9E9290F-698E-4B84-943B-58CCF49763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40152" y="4509120"/>
            <a:ext cx="923925" cy="6477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FE8201A-6F25-405E-BA67-4FBF945D89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1600" y="2954411"/>
            <a:ext cx="923925" cy="6477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1B210E9-44EA-4CA3-A372-F8F005F6C5F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9162" y="1484784"/>
            <a:ext cx="91440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98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1418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4539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56B0F76-8EBF-44A2-AE67-342733169EDE}"/>
              </a:ext>
            </a:extLst>
          </p:cNvPr>
          <p:cNvPicPr/>
          <p:nvPr userDrawn="1"/>
        </p:nvPicPr>
        <p:blipFill>
          <a:blip r:embed="rId9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076934" y="188640"/>
            <a:ext cx="915503" cy="54867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3865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49" r:id="rId2"/>
    <p:sldLayoutId id="2147483650" r:id="rId3"/>
    <p:sldLayoutId id="2147483651" r:id="rId4"/>
    <p:sldLayoutId id="2147483654" r:id="rId5"/>
    <p:sldLayoutId id="2147483653" r:id="rId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7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sv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>
            <a:spLocks noChangeArrowheads="1"/>
          </p:cNvSpPr>
          <p:nvPr/>
        </p:nvSpPr>
        <p:spPr bwMode="auto">
          <a:xfrm>
            <a:off x="1095835" y="2032497"/>
            <a:ext cx="3385542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dirty="0">
                <a:ln>
                  <a:prstDash val="solid"/>
                </a:ln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4</a:t>
            </a:r>
            <a:r>
              <a:rPr lang="ko-KR" altLang="en-US" dirty="0">
                <a:ln>
                  <a:prstDash val="solid"/>
                </a:ln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차 산업혁명 시대의 인재육성을 위한</a:t>
            </a:r>
            <a:endParaRPr lang="en-US" altLang="ko-KR" dirty="0">
              <a:ln>
                <a:prstDash val="solid"/>
              </a:ln>
              <a:solidFill>
                <a:schemeClr val="bg1">
                  <a:lumMod val="7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4" name="직사각형 13"/>
          <p:cNvSpPr>
            <a:spLocks noChangeArrowheads="1"/>
          </p:cNvSpPr>
          <p:nvPr/>
        </p:nvSpPr>
        <p:spPr bwMode="auto">
          <a:xfrm>
            <a:off x="1069507" y="2432230"/>
            <a:ext cx="5014193" cy="333938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28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IT </a:t>
            </a:r>
            <a:r>
              <a:rPr lang="ko-KR" altLang="en-US" sz="28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취업 및 교육 맞춤 제공 웹 서비스</a:t>
            </a:r>
            <a:endParaRPr lang="en-US" altLang="ko-KR" sz="2800" dirty="0">
              <a:ln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8" name="직사각형 17"/>
          <p:cNvSpPr>
            <a:spLocks noChangeArrowheads="1"/>
          </p:cNvSpPr>
          <p:nvPr/>
        </p:nvSpPr>
        <p:spPr bwMode="auto">
          <a:xfrm>
            <a:off x="1426891" y="3861048"/>
            <a:ext cx="1710405" cy="49244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 algn="ctr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16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12</a:t>
            </a:r>
            <a:r>
              <a:rPr lang="ko-KR" altLang="en-US" sz="16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조 </a:t>
            </a:r>
            <a:r>
              <a:rPr lang="ko-KR" altLang="en-US" sz="160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빅데이터전공</a:t>
            </a:r>
            <a:endParaRPr lang="en-US" altLang="ko-KR" sz="1600" dirty="0">
              <a:ln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  <a:p>
            <a:pPr indent="-180975" algn="ctr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1600" dirty="0" err="1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이갑성</a:t>
            </a:r>
            <a:r>
              <a:rPr lang="ko-KR" altLang="en-US" sz="16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 </a:t>
            </a:r>
            <a:r>
              <a:rPr lang="ko-KR" altLang="en-US" sz="1600" dirty="0" err="1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김윤하</a:t>
            </a:r>
            <a:r>
              <a:rPr lang="ko-KR" altLang="en-US" sz="16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 지현규</a:t>
            </a:r>
            <a:endParaRPr lang="en-US" altLang="ko-KR" sz="1600" dirty="0">
              <a:ln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36EE062-F7EF-4DCF-97D7-AA16CB8A47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9507" y="2999651"/>
            <a:ext cx="2587247" cy="95410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8000" b="1" spc="-200" dirty="0" err="1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도킹잡</a:t>
            </a:r>
            <a:endParaRPr lang="en-US" altLang="ko-KR" sz="8000" b="1" spc="-200" dirty="0">
              <a:ln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2FB3A93-E143-4078-B4AD-BB880F16F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327" y="6525344"/>
            <a:ext cx="2523128" cy="18466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 algn="ctr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12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한림대학교 </a:t>
            </a:r>
            <a:r>
              <a:rPr lang="en-US" altLang="ko-KR" sz="12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2019 </a:t>
            </a:r>
            <a:r>
              <a:rPr lang="ko-KR" altLang="en-US" sz="12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가을학기 웹 프로그래밍 </a:t>
            </a:r>
            <a:endParaRPr lang="en-US" altLang="ko-KR" sz="1200" dirty="0">
              <a:ln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75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>
            <a:spLocks noChangeArrowheads="1"/>
          </p:cNvSpPr>
          <p:nvPr/>
        </p:nvSpPr>
        <p:spPr bwMode="auto">
          <a:xfrm>
            <a:off x="954549" y="1480911"/>
            <a:ext cx="1117294" cy="2554545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166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3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263483" y="2227366"/>
            <a:ext cx="1344241" cy="1344241"/>
            <a:chOff x="1021147" y="2491525"/>
            <a:chExt cx="1344241" cy="1344241"/>
          </a:xfrm>
        </p:grpSpPr>
        <p:sp>
          <p:nvSpPr>
            <p:cNvPr id="24" name="직각 삼각형 23"/>
            <p:cNvSpPr/>
            <p:nvPr/>
          </p:nvSpPr>
          <p:spPr>
            <a:xfrm rot="16200000">
              <a:off x="1206409" y="2841773"/>
              <a:ext cx="811605" cy="811605"/>
            </a:xfrm>
            <a:prstGeom prst="rtTriangle">
              <a:avLst/>
            </a:prstGeom>
            <a:solidFill>
              <a:srgbClr val="0065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0F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 flipV="1">
              <a:off x="1021147" y="2491525"/>
              <a:ext cx="1344241" cy="13442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직선 연결선 25"/>
          <p:cNvCxnSpPr/>
          <p:nvPr/>
        </p:nvCxnSpPr>
        <p:spPr>
          <a:xfrm flipV="1">
            <a:off x="5220072" y="3410707"/>
            <a:ext cx="321800" cy="321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>
            <a:spLocks noChangeArrowheads="1"/>
          </p:cNvSpPr>
          <p:nvPr/>
        </p:nvSpPr>
        <p:spPr bwMode="auto">
          <a:xfrm>
            <a:off x="2030027" y="3051973"/>
            <a:ext cx="2869375" cy="83099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54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시스템구성</a:t>
            </a:r>
            <a:endParaRPr lang="en-US" altLang="ko-KR" sz="5400" b="1" spc="-200" dirty="0">
              <a:ln>
                <a:prstDash val="solid"/>
              </a:ln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77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2D660498-D6F9-41E1-A13A-A09E86BAE4BB}"/>
              </a:ext>
            </a:extLst>
          </p:cNvPr>
          <p:cNvGrpSpPr/>
          <p:nvPr/>
        </p:nvGrpSpPr>
        <p:grpSpPr>
          <a:xfrm>
            <a:off x="323528" y="1271601"/>
            <a:ext cx="8367342" cy="4815163"/>
            <a:chOff x="210209" y="-44245"/>
            <a:chExt cx="11880073" cy="6836638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248F936-DA2B-47CE-B464-4A351FBBEB71}"/>
                </a:ext>
              </a:extLst>
            </p:cNvPr>
            <p:cNvSpPr/>
            <p:nvPr/>
          </p:nvSpPr>
          <p:spPr>
            <a:xfrm>
              <a:off x="3500819" y="5402092"/>
              <a:ext cx="2376947" cy="139030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9" name="연결선: 꺾임 8">
              <a:extLst>
                <a:ext uri="{FF2B5EF4-FFF2-40B4-BE49-F238E27FC236}">
                  <a16:creationId xmlns:a16="http://schemas.microsoft.com/office/drawing/2014/main" id="{2A2CEAB3-7737-4810-8A48-A79E50135D98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905825" y="5834958"/>
              <a:ext cx="1025688" cy="690801"/>
            </a:xfrm>
            <a:prstGeom prst="bentConnector2">
              <a:avLst/>
            </a:prstGeom>
            <a:ln w="28575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35A015D1-786F-4807-8811-0EE08C359775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960278" y="1183600"/>
              <a:ext cx="3540125" cy="496375"/>
            </a:xfrm>
            <a:prstGeom prst="bentConnector3">
              <a:avLst>
                <a:gd name="adj1" fmla="val 81553"/>
              </a:avLst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F74FCCA0-84E4-48CD-A8C2-96A2A589F514}"/>
                </a:ext>
              </a:extLst>
            </p:cNvPr>
            <p:cNvCxnSpPr>
              <a:cxnSpLocks/>
              <a:endCxn id="50" idx="4"/>
            </p:cNvCxnSpPr>
            <p:nvPr/>
          </p:nvCxnSpPr>
          <p:spPr>
            <a:xfrm rot="5400000">
              <a:off x="7230093" y="1275559"/>
              <a:ext cx="583995" cy="375343"/>
            </a:xfrm>
            <a:prstGeom prst="bentConnector2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4F2E83D-43E2-4140-9F74-CB2C80B03AFE}"/>
                </a:ext>
              </a:extLst>
            </p:cNvPr>
            <p:cNvSpPr/>
            <p:nvPr/>
          </p:nvSpPr>
          <p:spPr>
            <a:xfrm>
              <a:off x="6559732" y="3079298"/>
              <a:ext cx="2496648" cy="254821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091C82E-4AFC-4A01-B998-860432F44564}"/>
                </a:ext>
              </a:extLst>
            </p:cNvPr>
            <p:cNvSpPr/>
            <p:nvPr/>
          </p:nvSpPr>
          <p:spPr>
            <a:xfrm>
              <a:off x="210209" y="440274"/>
              <a:ext cx="2168656" cy="32252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4295B46-3F82-42B5-A5C3-C47D7076DE34}"/>
                </a:ext>
              </a:extLst>
            </p:cNvPr>
            <p:cNvSpPr txBox="1"/>
            <p:nvPr/>
          </p:nvSpPr>
          <p:spPr>
            <a:xfrm>
              <a:off x="413742" y="264302"/>
              <a:ext cx="1846757" cy="349588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로그인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9FBF594-F79B-47E8-B9CE-B9187BD59653}"/>
                </a:ext>
              </a:extLst>
            </p:cNvPr>
            <p:cNvSpPr/>
            <p:nvPr/>
          </p:nvSpPr>
          <p:spPr>
            <a:xfrm>
              <a:off x="521542" y="718648"/>
              <a:ext cx="1315547" cy="74081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로그인 여부</a:t>
              </a:r>
              <a:endParaRPr lang="en-US" altLang="ko-KR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확인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051B0A6F-4088-4A76-834F-F3C1BFD93ED9}"/>
                </a:ext>
              </a:extLst>
            </p:cNvPr>
            <p:cNvCxnSpPr>
              <a:cxnSpLocks/>
            </p:cNvCxnSpPr>
            <p:nvPr/>
          </p:nvCxnSpPr>
          <p:spPr>
            <a:xfrm>
              <a:off x="886756" y="1483613"/>
              <a:ext cx="0" cy="2111341"/>
            </a:xfrm>
            <a:prstGeom prst="straightConnector1">
              <a:avLst/>
            </a:prstGeom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C24FAF98-80CD-48BC-A6EC-D28156BC37B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55613" y="1483613"/>
              <a:ext cx="1" cy="2111342"/>
            </a:xfrm>
            <a:prstGeom prst="straightConnector1">
              <a:avLst/>
            </a:prstGeom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D8EEE28-97EB-40A5-8779-93D2BF6C9BA2}"/>
                </a:ext>
              </a:extLst>
            </p:cNvPr>
            <p:cNvSpPr/>
            <p:nvPr/>
          </p:nvSpPr>
          <p:spPr>
            <a:xfrm>
              <a:off x="428249" y="1733455"/>
              <a:ext cx="835087" cy="5158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ID, PW</a:t>
              </a:r>
            </a:p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검색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465E3A5-38A3-49C5-B29B-A80BB8FC73B1}"/>
                </a:ext>
              </a:extLst>
            </p:cNvPr>
            <p:cNvSpPr/>
            <p:nvPr/>
          </p:nvSpPr>
          <p:spPr>
            <a:xfrm>
              <a:off x="1109497" y="2746696"/>
              <a:ext cx="956479" cy="4272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여부 확인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71B536C-E890-4F81-9AA5-1785B0DE47ED}"/>
                </a:ext>
              </a:extLst>
            </p:cNvPr>
            <p:cNvSpPr/>
            <p:nvPr/>
          </p:nvSpPr>
          <p:spPr>
            <a:xfrm>
              <a:off x="210848" y="5407220"/>
              <a:ext cx="2212667" cy="113912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1D98748-03BB-45C0-A951-6C0A9F2E3F41}"/>
                </a:ext>
              </a:extLst>
            </p:cNvPr>
            <p:cNvSpPr txBox="1"/>
            <p:nvPr/>
          </p:nvSpPr>
          <p:spPr>
            <a:xfrm>
              <a:off x="280974" y="5178694"/>
              <a:ext cx="1445583" cy="349588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회원가입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ED0F99EC-9E95-47F9-A73B-DC10C3CE2DC8}"/>
                </a:ext>
              </a:extLst>
            </p:cNvPr>
            <p:cNvSpPr/>
            <p:nvPr/>
          </p:nvSpPr>
          <p:spPr>
            <a:xfrm>
              <a:off x="413742" y="5603987"/>
              <a:ext cx="1180047" cy="63898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회원가입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26" name="연결선: 꺾임 25">
              <a:extLst>
                <a:ext uri="{FF2B5EF4-FFF2-40B4-BE49-F238E27FC236}">
                  <a16:creationId xmlns:a16="http://schemas.microsoft.com/office/drawing/2014/main" id="{A67B61EA-472A-41F1-85A1-5936CB58FA28}"/>
                </a:ext>
              </a:extLst>
            </p:cNvPr>
            <p:cNvCxnSpPr>
              <a:cxnSpLocks/>
              <a:stCxn id="25" idx="3"/>
              <a:endCxn id="31" idx="4"/>
            </p:cNvCxnSpPr>
            <p:nvPr/>
          </p:nvCxnSpPr>
          <p:spPr>
            <a:xfrm flipV="1">
              <a:off x="1593789" y="4165836"/>
              <a:ext cx="82033" cy="1757642"/>
            </a:xfrm>
            <a:prstGeom prst="bentConnector3">
              <a:avLst>
                <a:gd name="adj1" fmla="val 638759"/>
              </a:avLst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838A614-4FE3-4571-B238-0F2A8331CADC}"/>
                </a:ext>
              </a:extLst>
            </p:cNvPr>
            <p:cNvSpPr txBox="1"/>
            <p:nvPr/>
          </p:nvSpPr>
          <p:spPr>
            <a:xfrm>
              <a:off x="6711089" y="6329630"/>
              <a:ext cx="1846757" cy="349588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지원정책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956246C6-47FA-45CB-BA3B-D1243A0A7088}"/>
                </a:ext>
              </a:extLst>
            </p:cNvPr>
            <p:cNvSpPr/>
            <p:nvPr/>
          </p:nvSpPr>
          <p:spPr>
            <a:xfrm>
              <a:off x="1607467" y="4736717"/>
              <a:ext cx="985349" cy="36362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회원 등록</a:t>
              </a:r>
            </a:p>
          </p:txBody>
        </p:sp>
        <p:sp>
          <p:nvSpPr>
            <p:cNvPr id="31" name="원통형 30">
              <a:extLst>
                <a:ext uri="{FF2B5EF4-FFF2-40B4-BE49-F238E27FC236}">
                  <a16:creationId xmlns:a16="http://schemas.microsoft.com/office/drawing/2014/main" id="{EF4C0842-4A96-422F-A90D-DF83F1CBBF92}"/>
                </a:ext>
              </a:extLst>
            </p:cNvPr>
            <p:cNvSpPr/>
            <p:nvPr/>
          </p:nvSpPr>
          <p:spPr>
            <a:xfrm>
              <a:off x="578219" y="3601449"/>
              <a:ext cx="1097603" cy="1128774"/>
            </a:xfrm>
            <a:prstGeom prst="ca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user </a:t>
              </a:r>
              <a:r>
                <a:rPr lang="ko-KR" altLang="en-US" sz="10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정보 </a:t>
              </a:r>
              <a:endParaRPr lang="en-US" altLang="ko-KR" sz="10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  <a:p>
              <a:pPr algn="ctr"/>
              <a:r>
                <a:rPr lang="en-US" altLang="ko-KR" sz="10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DB Table</a:t>
              </a:r>
              <a:endParaRPr lang="ko-KR" altLang="en-US" sz="10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DB16639-2E08-41A9-B4C4-D245A8BDADBB}"/>
                </a:ext>
              </a:extLst>
            </p:cNvPr>
            <p:cNvSpPr txBox="1"/>
            <p:nvPr/>
          </p:nvSpPr>
          <p:spPr>
            <a:xfrm>
              <a:off x="6738212" y="5853710"/>
              <a:ext cx="1846757" cy="349588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직업정보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20CB22-C8F3-4DF6-BD82-400EF79E077B}"/>
                </a:ext>
              </a:extLst>
            </p:cNvPr>
            <p:cNvSpPr txBox="1"/>
            <p:nvPr/>
          </p:nvSpPr>
          <p:spPr>
            <a:xfrm>
              <a:off x="6676165" y="2903327"/>
              <a:ext cx="2320468" cy="349588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박람회 및 채용정보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1A0B6FC0-CB4A-4EA9-A227-1A74C64FF9E4}"/>
                </a:ext>
              </a:extLst>
            </p:cNvPr>
            <p:cNvSpPr/>
            <p:nvPr/>
          </p:nvSpPr>
          <p:spPr>
            <a:xfrm>
              <a:off x="6971915" y="3334491"/>
              <a:ext cx="1613054" cy="74081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관심분야에 맞는 채용정보 출력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DDA6E6D-20BA-42A0-9E66-E9494411B5C4}"/>
                </a:ext>
              </a:extLst>
            </p:cNvPr>
            <p:cNvSpPr/>
            <p:nvPr/>
          </p:nvSpPr>
          <p:spPr>
            <a:xfrm>
              <a:off x="9606236" y="3283621"/>
              <a:ext cx="2172024" cy="24903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D978BA6-C186-4BAA-A532-463B89DB959F}"/>
                </a:ext>
              </a:extLst>
            </p:cNvPr>
            <p:cNvSpPr txBox="1"/>
            <p:nvPr/>
          </p:nvSpPr>
          <p:spPr>
            <a:xfrm>
              <a:off x="9795534" y="3109478"/>
              <a:ext cx="1846757" cy="349588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커뮤니티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68825372-159A-4F00-9828-918CD882F1EC}"/>
                </a:ext>
              </a:extLst>
            </p:cNvPr>
            <p:cNvSpPr/>
            <p:nvPr/>
          </p:nvSpPr>
          <p:spPr>
            <a:xfrm>
              <a:off x="9926123" y="3585685"/>
              <a:ext cx="1526056" cy="41791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게시글 등록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4D5E1E-BF77-4781-A249-6C9D133AC311}"/>
                </a:ext>
              </a:extLst>
            </p:cNvPr>
            <p:cNvSpPr txBox="1"/>
            <p:nvPr/>
          </p:nvSpPr>
          <p:spPr>
            <a:xfrm>
              <a:off x="3605464" y="5279263"/>
              <a:ext cx="2087083" cy="349588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마이페이지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2CB02813-E71B-4D36-AE41-45AF246ED8CC}"/>
                </a:ext>
              </a:extLst>
            </p:cNvPr>
            <p:cNvSpPr/>
            <p:nvPr/>
          </p:nvSpPr>
          <p:spPr>
            <a:xfrm>
              <a:off x="3732053" y="5690960"/>
              <a:ext cx="1741820" cy="4806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정보 변경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40" name="원통형 39">
              <a:extLst>
                <a:ext uri="{FF2B5EF4-FFF2-40B4-BE49-F238E27FC236}">
                  <a16:creationId xmlns:a16="http://schemas.microsoft.com/office/drawing/2014/main" id="{6A91FB46-2171-4847-8BF0-682208DB2442}"/>
                </a:ext>
              </a:extLst>
            </p:cNvPr>
            <p:cNvSpPr/>
            <p:nvPr/>
          </p:nvSpPr>
          <p:spPr>
            <a:xfrm>
              <a:off x="3923960" y="938726"/>
              <a:ext cx="1020643" cy="1143939"/>
            </a:xfrm>
            <a:prstGeom prst="ca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지원 교육 정보 </a:t>
              </a:r>
              <a:r>
                <a:rPr lang="en-US" altLang="ko-KR" sz="10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DB Table</a:t>
              </a:r>
              <a:endParaRPr lang="ko-KR" altLang="en-US" sz="10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9DCAD64-56BD-45A1-AB2C-3E7970CD9257}"/>
                </a:ext>
              </a:extLst>
            </p:cNvPr>
            <p:cNvSpPr txBox="1"/>
            <p:nvPr/>
          </p:nvSpPr>
          <p:spPr>
            <a:xfrm>
              <a:off x="9406478" y="98747"/>
              <a:ext cx="1423331" cy="349588"/>
            </a:xfrm>
            <a:prstGeom prst="rect">
              <a:avLst/>
            </a:prstGeom>
            <a:solidFill>
              <a:srgbClr val="CCECFF"/>
            </a:solidFill>
            <a:ln>
              <a:solidFill>
                <a:srgbClr val="CCECFF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커리어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API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B10F75C0-C434-46AC-A639-E9958205C784}"/>
                </a:ext>
              </a:extLst>
            </p:cNvPr>
            <p:cNvSpPr/>
            <p:nvPr/>
          </p:nvSpPr>
          <p:spPr>
            <a:xfrm>
              <a:off x="7960308" y="885538"/>
              <a:ext cx="1564102" cy="650494"/>
            </a:xfrm>
            <a:prstGeom prst="rect">
              <a:avLst/>
            </a:prstGeom>
            <a:solidFill>
              <a:srgbClr val="CCECFF"/>
            </a:solidFill>
            <a:ln>
              <a:solidFill>
                <a:srgbClr val="CCECFF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API </a:t>
              </a:r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수집 및 정제</a:t>
              </a:r>
              <a:endParaRPr lang="en-US" altLang="ko-KR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  <a:p>
              <a:pPr algn="ctr"/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Java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pic>
          <p:nvPicPr>
            <p:cNvPr id="44" name="그래픽 43" descr="클라우드에서 다운로드">
              <a:extLst>
                <a:ext uri="{FF2B5EF4-FFF2-40B4-BE49-F238E27FC236}">
                  <a16:creationId xmlns:a16="http://schemas.microsoft.com/office/drawing/2014/main" id="{63522D7A-519F-4839-B1FA-8B9E3CDEE9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p:blipFill>
          <p:spPr>
            <a:xfrm>
              <a:off x="8295834" y="-44245"/>
              <a:ext cx="877592" cy="877592"/>
            </a:xfrm>
            <a:prstGeom prst="rect">
              <a:avLst/>
            </a:prstGeom>
          </p:spPr>
        </p:pic>
        <p:cxnSp>
          <p:nvCxnSpPr>
            <p:cNvPr id="45" name="연결선: 꺾임 44">
              <a:extLst>
                <a:ext uri="{FF2B5EF4-FFF2-40B4-BE49-F238E27FC236}">
                  <a16:creationId xmlns:a16="http://schemas.microsoft.com/office/drawing/2014/main" id="{D00707BC-4B15-4246-8CB7-7BD3E9B955F3}"/>
                </a:ext>
              </a:extLst>
            </p:cNvPr>
            <p:cNvCxnSpPr>
              <a:cxnSpLocks/>
              <a:endCxn id="73" idx="1"/>
            </p:cNvCxnSpPr>
            <p:nvPr/>
          </p:nvCxnSpPr>
          <p:spPr>
            <a:xfrm flipV="1">
              <a:off x="1726556" y="3273734"/>
              <a:ext cx="1907382" cy="735999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0070C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D54B9935-9539-4CE7-AB93-1FC85E330A9D}"/>
                </a:ext>
              </a:extLst>
            </p:cNvPr>
            <p:cNvSpPr/>
            <p:nvPr/>
          </p:nvSpPr>
          <p:spPr>
            <a:xfrm>
              <a:off x="2490910" y="3057357"/>
              <a:ext cx="721251" cy="50166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관심사</a:t>
              </a:r>
              <a:endParaRPr lang="en-US" altLang="ko-KR" sz="900" dirty="0">
                <a:solidFill>
                  <a:schemeClr val="tx1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  <a:p>
              <a:pPr algn="ctr"/>
              <a:r>
                <a:rPr lang="ko-KR" altLang="en-US" sz="9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확인</a:t>
              </a:r>
            </a:p>
          </p:txBody>
        </p:sp>
        <p:cxnSp>
          <p:nvCxnSpPr>
            <p:cNvPr id="47" name="연결선: 꺾임 46">
              <a:extLst>
                <a:ext uri="{FF2B5EF4-FFF2-40B4-BE49-F238E27FC236}">
                  <a16:creationId xmlns:a16="http://schemas.microsoft.com/office/drawing/2014/main" id="{D76545CC-515E-41D5-A7F6-61DEC4A87D7A}"/>
                </a:ext>
              </a:extLst>
            </p:cNvPr>
            <p:cNvCxnSpPr>
              <a:cxnSpLocks/>
              <a:stCxn id="39" idx="1"/>
              <a:endCxn id="31" idx="4"/>
            </p:cNvCxnSpPr>
            <p:nvPr/>
          </p:nvCxnSpPr>
          <p:spPr>
            <a:xfrm rot="10800000">
              <a:off x="1675823" y="4165836"/>
              <a:ext cx="2056231" cy="1765450"/>
            </a:xfrm>
            <a:prstGeom prst="bentConnector3">
              <a:avLst>
                <a:gd name="adj1" fmla="val 40118"/>
              </a:avLst>
            </a:prstGeom>
            <a:ln w="28575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41E0EA17-7DBA-4FC9-B679-71BAE737B28C}"/>
                </a:ext>
              </a:extLst>
            </p:cNvPr>
            <p:cNvSpPr/>
            <p:nvPr/>
          </p:nvSpPr>
          <p:spPr>
            <a:xfrm>
              <a:off x="2500444" y="5466152"/>
              <a:ext cx="832962" cy="30777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update</a:t>
              </a:r>
              <a:endParaRPr lang="ko-KR" altLang="en-US" sz="1000" dirty="0">
                <a:solidFill>
                  <a:schemeClr val="tx1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94F3BBF1-BFAB-4B4E-823C-659BE1E546A6}"/>
                </a:ext>
              </a:extLst>
            </p:cNvPr>
            <p:cNvSpPr/>
            <p:nvPr/>
          </p:nvSpPr>
          <p:spPr>
            <a:xfrm>
              <a:off x="3729253" y="6244725"/>
              <a:ext cx="1741820" cy="48065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회원 탈퇴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50" name="원통형 49">
              <a:extLst>
                <a:ext uri="{FF2B5EF4-FFF2-40B4-BE49-F238E27FC236}">
                  <a16:creationId xmlns:a16="http://schemas.microsoft.com/office/drawing/2014/main" id="{48DD0572-0BCD-4061-98E7-182FD52044B8}"/>
                </a:ext>
              </a:extLst>
            </p:cNvPr>
            <p:cNvSpPr/>
            <p:nvPr/>
          </p:nvSpPr>
          <p:spPr>
            <a:xfrm>
              <a:off x="6341403" y="1227054"/>
              <a:ext cx="993015" cy="1056348"/>
            </a:xfrm>
            <a:prstGeom prst="ca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채용정보 </a:t>
              </a:r>
              <a:r>
                <a:rPr lang="en-US" altLang="ko-KR" sz="10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DB Table</a:t>
              </a:r>
              <a:endParaRPr lang="ko-KR" altLang="en-US" sz="10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51" name="원통형 50">
              <a:extLst>
                <a:ext uri="{FF2B5EF4-FFF2-40B4-BE49-F238E27FC236}">
                  <a16:creationId xmlns:a16="http://schemas.microsoft.com/office/drawing/2014/main" id="{C21F1E3E-B9B1-47E7-8717-1FCAEA377303}"/>
                </a:ext>
              </a:extLst>
            </p:cNvPr>
            <p:cNvSpPr/>
            <p:nvPr/>
          </p:nvSpPr>
          <p:spPr>
            <a:xfrm>
              <a:off x="10143033" y="1100057"/>
              <a:ext cx="1141840" cy="1240563"/>
            </a:xfrm>
            <a:prstGeom prst="ca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52" name="원통형 51">
              <a:extLst>
                <a:ext uri="{FF2B5EF4-FFF2-40B4-BE49-F238E27FC236}">
                  <a16:creationId xmlns:a16="http://schemas.microsoft.com/office/drawing/2014/main" id="{B03451E8-989A-42CA-9C5B-CFCEC60DA474}"/>
                </a:ext>
              </a:extLst>
            </p:cNvPr>
            <p:cNvSpPr/>
            <p:nvPr/>
          </p:nvSpPr>
          <p:spPr>
            <a:xfrm>
              <a:off x="10832406" y="1574876"/>
              <a:ext cx="709913" cy="874638"/>
            </a:xfrm>
            <a:prstGeom prst="ca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53" name="원통형 52">
              <a:extLst>
                <a:ext uri="{FF2B5EF4-FFF2-40B4-BE49-F238E27FC236}">
                  <a16:creationId xmlns:a16="http://schemas.microsoft.com/office/drawing/2014/main" id="{E08A4D7A-9924-432B-B9E4-1FE6ED0F9017}"/>
                </a:ext>
              </a:extLst>
            </p:cNvPr>
            <p:cNvSpPr/>
            <p:nvPr/>
          </p:nvSpPr>
          <p:spPr>
            <a:xfrm>
              <a:off x="10550925" y="2053684"/>
              <a:ext cx="500307" cy="620818"/>
            </a:xfrm>
            <a:prstGeom prst="ca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B14263-63EE-4B02-BF61-959C345AAA8A}"/>
                </a:ext>
              </a:extLst>
            </p:cNvPr>
            <p:cNvSpPr txBox="1"/>
            <p:nvPr/>
          </p:nvSpPr>
          <p:spPr>
            <a:xfrm>
              <a:off x="10202556" y="1729800"/>
              <a:ext cx="1399135" cy="568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게시판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, </a:t>
              </a:r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댓글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, </a:t>
              </a:r>
            </a:p>
            <a:p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추천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DB Table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55" name="연결선: 꺾임 54">
              <a:extLst>
                <a:ext uri="{FF2B5EF4-FFF2-40B4-BE49-F238E27FC236}">
                  <a16:creationId xmlns:a16="http://schemas.microsoft.com/office/drawing/2014/main" id="{3923F2AF-60B2-473D-A94C-A64D0DA508FC}"/>
                </a:ext>
              </a:extLst>
            </p:cNvPr>
            <p:cNvCxnSpPr>
              <a:cxnSpLocks/>
              <a:stCxn id="35" idx="3"/>
            </p:cNvCxnSpPr>
            <p:nvPr/>
          </p:nvCxnSpPr>
          <p:spPr>
            <a:xfrm flipH="1" flipV="1">
              <a:off x="10801081" y="2697283"/>
              <a:ext cx="977179" cy="1831492"/>
            </a:xfrm>
            <a:prstGeom prst="bentConnector4">
              <a:avLst>
                <a:gd name="adj1" fmla="val -33215"/>
                <a:gd name="adj2" fmla="val 83993"/>
              </a:avLst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D3BC1498-7F03-432A-901B-581FC388B330}"/>
                </a:ext>
              </a:extLst>
            </p:cNvPr>
            <p:cNvSpPr/>
            <p:nvPr/>
          </p:nvSpPr>
          <p:spPr>
            <a:xfrm>
              <a:off x="9932178" y="4078499"/>
              <a:ext cx="1526056" cy="41791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댓글 등록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4659BE9E-36E8-4BF8-A89B-A19BD3D8CCD6}"/>
                </a:ext>
              </a:extLst>
            </p:cNvPr>
            <p:cNvSpPr/>
            <p:nvPr/>
          </p:nvSpPr>
          <p:spPr>
            <a:xfrm>
              <a:off x="9926123" y="4557872"/>
              <a:ext cx="1526056" cy="41791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추천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346472F1-CBCC-40A4-8F35-76950F724A48}"/>
                </a:ext>
              </a:extLst>
            </p:cNvPr>
            <p:cNvSpPr/>
            <p:nvPr/>
          </p:nvSpPr>
          <p:spPr>
            <a:xfrm>
              <a:off x="9926123" y="5042324"/>
              <a:ext cx="1526056" cy="41791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게시글 검색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DA1AA486-1CA7-4C80-A64F-3F73E31F86B0}"/>
                </a:ext>
              </a:extLst>
            </p:cNvPr>
            <p:cNvSpPr/>
            <p:nvPr/>
          </p:nvSpPr>
          <p:spPr>
            <a:xfrm>
              <a:off x="10646488" y="5509356"/>
              <a:ext cx="98610" cy="9254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324D8FFC-D3CE-44AF-AD7B-50EA0360AC72}"/>
                </a:ext>
              </a:extLst>
            </p:cNvPr>
            <p:cNvSpPr/>
            <p:nvPr/>
          </p:nvSpPr>
          <p:spPr>
            <a:xfrm>
              <a:off x="6971914" y="4706939"/>
              <a:ext cx="1606578" cy="74081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검색에 맞는 채용 정보 출력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901C14C0-ECDB-4046-92CD-34A5FD5D95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27027" y="4070760"/>
              <a:ext cx="19463" cy="678091"/>
            </a:xfrm>
            <a:prstGeom prst="straightConnector1">
              <a:avLst/>
            </a:prstGeom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F3B3FAD9-6480-4DEF-A7A6-A9FC7A108BE5}"/>
                </a:ext>
              </a:extLst>
            </p:cNvPr>
            <p:cNvSpPr/>
            <p:nvPr/>
          </p:nvSpPr>
          <p:spPr>
            <a:xfrm>
              <a:off x="7216160" y="4251280"/>
              <a:ext cx="804047" cy="25567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검색</a:t>
              </a:r>
            </a:p>
          </p:txBody>
        </p:sp>
        <p:cxnSp>
          <p:nvCxnSpPr>
            <p:cNvPr id="65" name="연결선: 꺾임 64">
              <a:extLst>
                <a:ext uri="{FF2B5EF4-FFF2-40B4-BE49-F238E27FC236}">
                  <a16:creationId xmlns:a16="http://schemas.microsoft.com/office/drawing/2014/main" id="{7F0DA653-CF30-45F6-88C6-AF9D7D9E546D}"/>
                </a:ext>
              </a:extLst>
            </p:cNvPr>
            <p:cNvCxnSpPr>
              <a:cxnSpLocks/>
              <a:endCxn id="35" idx="1"/>
            </p:cNvCxnSpPr>
            <p:nvPr/>
          </p:nvCxnSpPr>
          <p:spPr>
            <a:xfrm rot="5400000">
              <a:off x="9237534" y="3127442"/>
              <a:ext cx="1770037" cy="1032632"/>
            </a:xfrm>
            <a:prstGeom prst="bentConnector4">
              <a:avLst>
                <a:gd name="adj1" fmla="val 14827"/>
                <a:gd name="adj2" fmla="val 131431"/>
              </a:avLst>
            </a:prstGeom>
            <a:ln w="28575">
              <a:solidFill>
                <a:schemeClr val="accent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CCC07B55-B16D-4DA9-84C6-BB5711D2D9C5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37" y="2156215"/>
              <a:ext cx="0" cy="266396"/>
            </a:xfrm>
            <a:prstGeom prst="straightConnector1">
              <a:avLst/>
            </a:prstGeom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C291026B-2F1C-4D67-9DA7-02CE4F748DA7}"/>
                </a:ext>
              </a:extLst>
            </p:cNvPr>
            <p:cNvCxnSpPr>
              <a:cxnSpLocks/>
            </p:cNvCxnSpPr>
            <p:nvPr/>
          </p:nvCxnSpPr>
          <p:spPr>
            <a:xfrm>
              <a:off x="7001728" y="2392542"/>
              <a:ext cx="0" cy="352843"/>
            </a:xfrm>
            <a:prstGeom prst="straightConnector1">
              <a:avLst/>
            </a:prstGeom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pic>
          <p:nvPicPr>
            <p:cNvPr id="68" name="Picture 12" descr="직업훈련포털 HRD-Net">
              <a:extLst>
                <a:ext uri="{FF2B5EF4-FFF2-40B4-BE49-F238E27FC236}">
                  <a16:creationId xmlns:a16="http://schemas.microsoft.com/office/drawing/2014/main" id="{712FCC11-D900-480D-B814-C9AFF056C1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103" y="663277"/>
              <a:ext cx="977179" cy="2287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9" name="Picture 14" descr="희망을 전하는 취업포털 - career / 커리어 기본로고">
              <a:extLst>
                <a:ext uri="{FF2B5EF4-FFF2-40B4-BE49-F238E27FC236}">
                  <a16:creationId xmlns:a16="http://schemas.microsoft.com/office/drawing/2014/main" id="{5774FF88-2DB0-492F-B3E6-9E5236D67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103" y="144450"/>
              <a:ext cx="930045" cy="2946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70" name="연결선: 꺾임 69">
              <a:extLst>
                <a:ext uri="{FF2B5EF4-FFF2-40B4-BE49-F238E27FC236}">
                  <a16:creationId xmlns:a16="http://schemas.microsoft.com/office/drawing/2014/main" id="{816385F3-57D4-465C-84DD-D5AF535B4F47}"/>
                </a:ext>
              </a:extLst>
            </p:cNvPr>
            <p:cNvCxnSpPr>
              <a:cxnSpLocks/>
              <a:endCxn id="34" idx="1"/>
            </p:cNvCxnSpPr>
            <p:nvPr/>
          </p:nvCxnSpPr>
          <p:spPr>
            <a:xfrm>
              <a:off x="3535676" y="3280562"/>
              <a:ext cx="3436239" cy="424337"/>
            </a:xfrm>
            <a:prstGeom prst="bentConnector3">
              <a:avLst>
                <a:gd name="adj1" fmla="val 68332"/>
              </a:avLst>
            </a:prstGeom>
            <a:ln w="28575">
              <a:solidFill>
                <a:srgbClr val="0070C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39D38F6A-332A-4103-A0D2-19D8DD2170C2}"/>
                </a:ext>
              </a:extLst>
            </p:cNvPr>
            <p:cNvSpPr/>
            <p:nvPr/>
          </p:nvSpPr>
          <p:spPr>
            <a:xfrm>
              <a:off x="3358483" y="2672321"/>
              <a:ext cx="2026821" cy="247959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11B18FD-C673-4FE6-BDD3-2C2F80C4881C}"/>
                </a:ext>
              </a:extLst>
            </p:cNvPr>
            <p:cNvSpPr txBox="1"/>
            <p:nvPr/>
          </p:nvSpPr>
          <p:spPr>
            <a:xfrm>
              <a:off x="3527202" y="2501911"/>
              <a:ext cx="1846757" cy="349588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지원 교육 정보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1B1A77DB-CE63-4CF3-9855-D9E97E6A327A}"/>
                </a:ext>
              </a:extLst>
            </p:cNvPr>
            <p:cNvSpPr/>
            <p:nvPr/>
          </p:nvSpPr>
          <p:spPr>
            <a:xfrm>
              <a:off x="3633938" y="2903326"/>
              <a:ext cx="1504966" cy="74081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관심분야에 맞는</a:t>
              </a:r>
              <a:endParaRPr lang="en-US" altLang="ko-KR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 지원 교육 정보 출력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CDB9B936-C2F0-4587-B5E7-DEA838112473}"/>
                </a:ext>
              </a:extLst>
            </p:cNvPr>
            <p:cNvSpPr/>
            <p:nvPr/>
          </p:nvSpPr>
          <p:spPr>
            <a:xfrm>
              <a:off x="3633938" y="4322233"/>
              <a:ext cx="1515904" cy="74081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검색에 맞는</a:t>
              </a:r>
              <a:endParaRPr lang="en-US" altLang="ko-KR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 지원 교육 정보 출력 </a:t>
              </a:r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75" name="직선 화살표 연결선 74">
              <a:extLst>
                <a:ext uri="{FF2B5EF4-FFF2-40B4-BE49-F238E27FC236}">
                  <a16:creationId xmlns:a16="http://schemas.microsoft.com/office/drawing/2014/main" id="{2E683ABB-2738-4180-B50D-0E1453388FB1}"/>
                </a:ext>
              </a:extLst>
            </p:cNvPr>
            <p:cNvCxnSpPr>
              <a:cxnSpLocks/>
              <a:stCxn id="73" idx="2"/>
              <a:endCxn id="74" idx="0"/>
            </p:cNvCxnSpPr>
            <p:nvPr/>
          </p:nvCxnSpPr>
          <p:spPr>
            <a:xfrm>
              <a:off x="4386421" y="3644142"/>
              <a:ext cx="5469" cy="678091"/>
            </a:xfrm>
            <a:prstGeom prst="straightConnector1">
              <a:avLst/>
            </a:prstGeom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2421BFCC-2585-480A-9F77-B1B2243CFD55}"/>
                </a:ext>
              </a:extLst>
            </p:cNvPr>
            <p:cNvSpPr/>
            <p:nvPr/>
          </p:nvSpPr>
          <p:spPr>
            <a:xfrm>
              <a:off x="3956091" y="3810000"/>
              <a:ext cx="804047" cy="27033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검색</a:t>
              </a:r>
              <a:endParaRPr lang="ko-KR" altLang="en-US" sz="1000" dirty="0">
                <a:solidFill>
                  <a:schemeClr val="tx1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3434AB6D-D603-41D0-8057-E714A859EA9E}"/>
                </a:ext>
              </a:extLst>
            </p:cNvPr>
            <p:cNvSpPr/>
            <p:nvPr/>
          </p:nvSpPr>
          <p:spPr>
            <a:xfrm>
              <a:off x="5640840" y="3527545"/>
              <a:ext cx="742280" cy="740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관심사</a:t>
              </a:r>
              <a:r>
                <a:rPr lang="en-US" altLang="ko-KR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,</a:t>
              </a:r>
            </a:p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지역</a:t>
              </a:r>
              <a:r>
                <a:rPr lang="en-US" altLang="ko-KR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 </a:t>
              </a:r>
              <a:r>
                <a:rPr lang="ko-KR" altLang="en-US" sz="10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확인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D0819B2-4AC0-466D-A014-914AE4AEAA74}"/>
                </a:ext>
              </a:extLst>
            </p:cNvPr>
            <p:cNvSpPr txBox="1"/>
            <p:nvPr/>
          </p:nvSpPr>
          <p:spPr>
            <a:xfrm>
              <a:off x="2710559" y="234072"/>
              <a:ext cx="1846757" cy="349588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메인 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79" name="연결선: 꺾임 78">
              <a:extLst>
                <a:ext uri="{FF2B5EF4-FFF2-40B4-BE49-F238E27FC236}">
                  <a16:creationId xmlns:a16="http://schemas.microsoft.com/office/drawing/2014/main" id="{ABAC1D1D-2215-4418-A896-5B6D058B0D1D}"/>
                </a:ext>
              </a:extLst>
            </p:cNvPr>
            <p:cNvCxnSpPr>
              <a:cxnSpLocks/>
              <a:stCxn id="78" idx="2"/>
              <a:endCxn id="15" idx="3"/>
            </p:cNvCxnSpPr>
            <p:nvPr/>
          </p:nvCxnSpPr>
          <p:spPr>
            <a:xfrm rot="5400000">
              <a:off x="2482817" y="-62067"/>
              <a:ext cx="505396" cy="1796849"/>
            </a:xfrm>
            <a:prstGeom prst="bentConnector2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0AFD5287-AFC7-4B9E-B492-0034ED0B4BF6}"/>
                </a:ext>
              </a:extLst>
            </p:cNvPr>
            <p:cNvSpPr/>
            <p:nvPr/>
          </p:nvSpPr>
          <p:spPr>
            <a:xfrm>
              <a:off x="6874299" y="133757"/>
              <a:ext cx="1295581" cy="375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API DB</a:t>
              </a:r>
              <a:r>
                <a:rPr lang="ko-KR" altLang="en-US" sz="9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 관련</a:t>
              </a:r>
              <a:endParaRPr lang="en-US" altLang="ko-KR" sz="9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  <a:p>
              <a:pPr algn="ctr"/>
              <a:r>
                <a:rPr lang="en-US" altLang="ko-KR" sz="9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 </a:t>
              </a:r>
              <a:r>
                <a:rPr lang="ko-KR" altLang="en-US" sz="900" dirty="0" err="1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자바빈즈</a:t>
              </a:r>
              <a:endParaRPr lang="ko-KR" altLang="en-US" sz="9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566224-B25C-4225-A0EB-104BF1F7E41B}"/>
                </a:ext>
              </a:extLst>
            </p:cNvPr>
            <p:cNvSpPr txBox="1"/>
            <p:nvPr/>
          </p:nvSpPr>
          <p:spPr>
            <a:xfrm>
              <a:off x="9406479" y="531969"/>
              <a:ext cx="1423331" cy="349588"/>
            </a:xfrm>
            <a:prstGeom prst="rect">
              <a:avLst/>
            </a:prstGeom>
            <a:solidFill>
              <a:srgbClr val="CCECFF"/>
            </a:solidFill>
            <a:ln>
              <a:solidFill>
                <a:srgbClr val="CCECFF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Hrd</a:t>
              </a:r>
              <a:r>
                <a:rPr lang="en-US" altLang="ko-KR" sz="10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-net API</a:t>
              </a:r>
              <a:endParaRPr lang="ko-KR" altLang="en-US" sz="10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A16EAC05-3945-4FCC-AA7C-92EA61142A65}"/>
                </a:ext>
              </a:extLst>
            </p:cNvPr>
            <p:cNvSpPr/>
            <p:nvPr/>
          </p:nvSpPr>
          <p:spPr>
            <a:xfrm>
              <a:off x="10646488" y="5620039"/>
              <a:ext cx="98610" cy="9254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</p:grp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DBD95B6F-49F4-4681-A421-F22CB34514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2510303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시스템구성도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A46FF38B-B7EB-47C5-B569-1A0806B775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1443665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 err="1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도킹잡</a:t>
            </a: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 웹 서비스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71EAD78-D3B7-495E-A98A-A6525F46BC1B}"/>
              </a:ext>
            </a:extLst>
          </p:cNvPr>
          <p:cNvGrpSpPr/>
          <p:nvPr/>
        </p:nvGrpSpPr>
        <p:grpSpPr>
          <a:xfrm>
            <a:off x="6941313" y="5474772"/>
            <a:ext cx="1488589" cy="1289953"/>
            <a:chOff x="838200" y="1690688"/>
            <a:chExt cx="3208240" cy="3014326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F20A9E1E-C4E5-44B8-B202-4DA1BEA6CB77}"/>
                </a:ext>
              </a:extLst>
            </p:cNvPr>
            <p:cNvSpPr/>
            <p:nvPr/>
          </p:nvSpPr>
          <p:spPr>
            <a:xfrm>
              <a:off x="838200" y="1921918"/>
              <a:ext cx="3208240" cy="27830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600" dirty="0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42B3FED5-E5A4-41C1-907A-5BBE737F1B47}"/>
                </a:ext>
              </a:extLst>
            </p:cNvPr>
            <p:cNvSpPr/>
            <p:nvPr/>
          </p:nvSpPr>
          <p:spPr>
            <a:xfrm>
              <a:off x="1092709" y="3112538"/>
              <a:ext cx="1011665" cy="30777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 err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Jsp</a:t>
              </a:r>
              <a:r>
                <a:rPr lang="en-US" altLang="ko-KR" sz="5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 </a:t>
              </a:r>
              <a:r>
                <a:rPr lang="ko-KR" altLang="en-US" sz="5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파일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7BA2804-4528-4201-A1C5-91575979617B}"/>
                </a:ext>
              </a:extLst>
            </p:cNvPr>
            <p:cNvSpPr txBox="1"/>
            <p:nvPr/>
          </p:nvSpPr>
          <p:spPr>
            <a:xfrm>
              <a:off x="1092712" y="3489425"/>
              <a:ext cx="1011675" cy="359601"/>
            </a:xfrm>
            <a:prstGeom prst="rect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html </a:t>
              </a:r>
              <a:r>
                <a:rPr lang="ko-KR" altLang="en-US" sz="4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파일</a:t>
              </a:r>
            </a:p>
          </p:txBody>
        </p:sp>
        <p:sp>
          <p:nvSpPr>
            <p:cNvPr id="86" name="원통형 85">
              <a:extLst>
                <a:ext uri="{FF2B5EF4-FFF2-40B4-BE49-F238E27FC236}">
                  <a16:creationId xmlns:a16="http://schemas.microsoft.com/office/drawing/2014/main" id="{DD7959C9-E26B-4C7A-84EF-5803D3CD8BC6}"/>
                </a:ext>
              </a:extLst>
            </p:cNvPr>
            <p:cNvSpPr/>
            <p:nvPr/>
          </p:nvSpPr>
          <p:spPr>
            <a:xfrm>
              <a:off x="1216502" y="2197481"/>
              <a:ext cx="848820" cy="832140"/>
            </a:xfrm>
            <a:prstGeom prst="ca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DB Table</a:t>
              </a:r>
              <a:endParaRPr lang="ko-KR" altLang="en-US" sz="6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87" name="직선 화살표 연결선 86">
              <a:extLst>
                <a:ext uri="{FF2B5EF4-FFF2-40B4-BE49-F238E27FC236}">
                  <a16:creationId xmlns:a16="http://schemas.microsoft.com/office/drawing/2014/main" id="{D9BF086E-9221-4B43-9623-34431F94E0C7}"/>
                </a:ext>
              </a:extLst>
            </p:cNvPr>
            <p:cNvCxnSpPr>
              <a:cxnSpLocks/>
            </p:cNvCxnSpPr>
            <p:nvPr/>
          </p:nvCxnSpPr>
          <p:spPr>
            <a:xfrm>
              <a:off x="2730103" y="2445512"/>
              <a:ext cx="0" cy="1686549"/>
            </a:xfrm>
            <a:prstGeom prst="straightConnector1">
              <a:avLst/>
            </a:prstGeom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EEA2AE2C-479D-44A5-9E83-6B86AFE1ECA8}"/>
                </a:ext>
              </a:extLst>
            </p:cNvPr>
            <p:cNvSpPr/>
            <p:nvPr/>
          </p:nvSpPr>
          <p:spPr>
            <a:xfrm>
              <a:off x="2312560" y="2652924"/>
              <a:ext cx="835086" cy="30777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request</a:t>
              </a:r>
              <a:endParaRPr lang="ko-KR" altLang="en-US" sz="400" dirty="0">
                <a:solidFill>
                  <a:schemeClr val="tx1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89" name="직선 화살표 연결선 88">
              <a:extLst>
                <a:ext uri="{FF2B5EF4-FFF2-40B4-BE49-F238E27FC236}">
                  <a16:creationId xmlns:a16="http://schemas.microsoft.com/office/drawing/2014/main" id="{E7A2E802-75E7-4906-B65F-8363F21C7B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8804" y="2364644"/>
              <a:ext cx="9770" cy="1799500"/>
            </a:xfrm>
            <a:prstGeom prst="straightConnector1">
              <a:avLst/>
            </a:prstGeom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9434FC16-F575-438D-A73B-181B20A8D6B6}"/>
                </a:ext>
              </a:extLst>
            </p:cNvPr>
            <p:cNvSpPr/>
            <p:nvPr/>
          </p:nvSpPr>
          <p:spPr>
            <a:xfrm>
              <a:off x="2926487" y="3420315"/>
              <a:ext cx="933674" cy="30777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00" dirty="0">
                  <a:solidFill>
                    <a:schemeClr val="tx1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respond</a:t>
              </a:r>
              <a:endParaRPr lang="ko-KR" altLang="en-US" sz="400" dirty="0">
                <a:solidFill>
                  <a:schemeClr val="tx1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60A4BBAE-92EE-45BB-8502-829E701759DD}"/>
                </a:ext>
              </a:extLst>
            </p:cNvPr>
            <p:cNvSpPr/>
            <p:nvPr/>
          </p:nvSpPr>
          <p:spPr>
            <a:xfrm>
              <a:off x="1690052" y="1690688"/>
              <a:ext cx="1457594" cy="3637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참고사항</a:t>
              </a: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C3B10A77-DD49-46F6-80D6-E620C7192379}"/>
                </a:ext>
              </a:extLst>
            </p:cNvPr>
            <p:cNvSpPr/>
            <p:nvPr/>
          </p:nvSpPr>
          <p:spPr>
            <a:xfrm>
              <a:off x="1092709" y="3898070"/>
              <a:ext cx="1011664" cy="307777"/>
            </a:xfrm>
            <a:prstGeom prst="rect">
              <a:avLst/>
            </a:prstGeom>
            <a:solidFill>
              <a:srgbClr val="CCECFF"/>
            </a:solidFill>
            <a:ln>
              <a:solidFill>
                <a:srgbClr val="CCECFF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API </a:t>
              </a:r>
              <a:r>
                <a:rPr lang="ko-KR" altLang="en-US" sz="5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관련</a:t>
              </a: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D37F271F-9A8C-4D65-8F16-726A1C8BEB61}"/>
                </a:ext>
              </a:extLst>
            </p:cNvPr>
            <p:cNvSpPr/>
            <p:nvPr/>
          </p:nvSpPr>
          <p:spPr>
            <a:xfrm>
              <a:off x="1092710" y="4234859"/>
              <a:ext cx="1011665" cy="3077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00" dirty="0" err="1">
                  <a:solidFill>
                    <a:sysClr val="windowText" lastClr="00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자바빈즈</a:t>
              </a:r>
              <a:endParaRPr lang="ko-KR" altLang="en-US" sz="500" dirty="0">
                <a:solidFill>
                  <a:sysClr val="windowText" lastClr="00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020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>
            <a:spLocks noChangeArrowheads="1"/>
          </p:cNvSpPr>
          <p:nvPr/>
        </p:nvSpPr>
        <p:spPr bwMode="auto">
          <a:xfrm>
            <a:off x="954549" y="1480911"/>
            <a:ext cx="1226298" cy="2554545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166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4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263483" y="2227366"/>
            <a:ext cx="1344241" cy="1344241"/>
            <a:chOff x="1021147" y="2491525"/>
            <a:chExt cx="1344241" cy="1344241"/>
          </a:xfrm>
        </p:grpSpPr>
        <p:sp>
          <p:nvSpPr>
            <p:cNvPr id="24" name="직각 삼각형 23"/>
            <p:cNvSpPr/>
            <p:nvPr/>
          </p:nvSpPr>
          <p:spPr>
            <a:xfrm rot="16200000">
              <a:off x="1206409" y="2841773"/>
              <a:ext cx="811605" cy="811605"/>
            </a:xfrm>
            <a:prstGeom prst="rtTriangle">
              <a:avLst/>
            </a:prstGeom>
            <a:solidFill>
              <a:srgbClr val="0065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0F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 flipV="1">
              <a:off x="1021147" y="2491525"/>
              <a:ext cx="1344241" cy="13442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직선 연결선 25"/>
          <p:cNvCxnSpPr/>
          <p:nvPr/>
        </p:nvCxnSpPr>
        <p:spPr>
          <a:xfrm flipV="1">
            <a:off x="4632960" y="3410707"/>
            <a:ext cx="321800" cy="321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>
            <a:spLocks noChangeArrowheads="1"/>
          </p:cNvSpPr>
          <p:nvPr/>
        </p:nvSpPr>
        <p:spPr bwMode="auto">
          <a:xfrm>
            <a:off x="2030027" y="3051973"/>
            <a:ext cx="2295500" cy="83099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54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5400" b="1" spc="-200" dirty="0">
              <a:ln>
                <a:prstDash val="solid"/>
              </a:ln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28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DEE6C44F-445E-4528-905C-0C305C40D3EB}"/>
              </a:ext>
            </a:extLst>
          </p:cNvPr>
          <p:cNvGrpSpPr/>
          <p:nvPr/>
        </p:nvGrpSpPr>
        <p:grpSpPr>
          <a:xfrm>
            <a:off x="768022" y="6025876"/>
            <a:ext cx="7437923" cy="653001"/>
            <a:chOff x="1106770" y="6025876"/>
            <a:chExt cx="7373340" cy="653001"/>
          </a:xfrm>
        </p:grpSpPr>
        <p:sp>
          <p:nvSpPr>
            <p:cNvPr id="57" name="직사각형 56"/>
            <p:cNvSpPr>
              <a:spLocks noChangeArrowheads="1"/>
            </p:cNvSpPr>
            <p:nvPr/>
          </p:nvSpPr>
          <p:spPr bwMode="auto">
            <a:xfrm>
              <a:off x="1106770" y="6025876"/>
              <a:ext cx="1069203" cy="307777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2000" b="1" spc="-70" dirty="0" err="1">
                  <a:ln w="12700">
                    <a:noFill/>
                  </a:ln>
                  <a:solidFill>
                    <a:srgbClr val="0065B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메인페이지</a:t>
              </a:r>
              <a:endParaRPr lang="ko-KR" altLang="en-US" sz="20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endParaRPr>
            </a:p>
          </p:txBody>
        </p:sp>
        <p:sp>
          <p:nvSpPr>
            <p:cNvPr id="58" name="직사각형 57"/>
            <p:cNvSpPr>
              <a:spLocks noChangeArrowheads="1"/>
            </p:cNvSpPr>
            <p:nvPr/>
          </p:nvSpPr>
          <p:spPr bwMode="auto">
            <a:xfrm>
              <a:off x="1397799" y="6432656"/>
              <a:ext cx="7082311" cy="246221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처음 </a:t>
              </a:r>
              <a:r>
                <a:rPr lang="ko-KR" altLang="en-US" sz="1600" spc="-70" dirty="0" err="1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접속시</a:t>
              </a: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 보여지는 화면으로 웹 서비스에 대한 간단한 소개 페이지 입니다</a:t>
              </a:r>
              <a:r>
                <a:rPr lang="en-US" altLang="ko-KR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.</a:t>
              </a:r>
            </a:p>
          </p:txBody>
        </p:sp>
        <p:grpSp>
          <p:nvGrpSpPr>
            <p:cNvPr id="66" name="그룹 65"/>
            <p:cNvGrpSpPr/>
            <p:nvPr/>
          </p:nvGrpSpPr>
          <p:grpSpPr>
            <a:xfrm>
              <a:off x="1150031" y="6427121"/>
              <a:ext cx="156376" cy="199535"/>
              <a:chOff x="-1747775" y="5299402"/>
              <a:chExt cx="593838" cy="688850"/>
            </a:xfrm>
            <a:solidFill>
              <a:srgbClr val="0065B0"/>
            </a:solidFill>
          </p:grpSpPr>
          <p:sp>
            <p:nvSpPr>
              <p:cNvPr id="70" name="이등변 삼각형 69"/>
              <p:cNvSpPr/>
              <p:nvPr/>
            </p:nvSpPr>
            <p:spPr>
              <a:xfrm rot="5400000">
                <a:off x="-1474609" y="549190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71" name="이등변 삼각형 70"/>
              <p:cNvSpPr/>
              <p:nvPr/>
            </p:nvSpPr>
            <p:spPr>
              <a:xfrm rot="5400000">
                <a:off x="-1771528" y="566758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72" name="이등변 삼각형 71"/>
              <p:cNvSpPr/>
              <p:nvPr/>
            </p:nvSpPr>
            <p:spPr>
              <a:xfrm rot="5400000">
                <a:off x="-1771527" y="5323155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6E29A4-5972-4E9D-A0AA-80B5049EC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E2EA6D-161C-47D5-813A-7418BC97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956993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 err="1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메인페이지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pic>
        <p:nvPicPr>
          <p:cNvPr id="29" name="그림 28" descr="컵, 검은색, 테이블, 앉아있는이(가) 표시된 사진&#10;&#10;자동 생성된 설명">
            <a:extLst>
              <a:ext uri="{FF2B5EF4-FFF2-40B4-BE49-F238E27FC236}">
                <a16:creationId xmlns:a16="http://schemas.microsoft.com/office/drawing/2014/main" id="{313E0FDC-F271-44D4-81E0-E28A74871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96" y="1201909"/>
            <a:ext cx="7495262" cy="456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06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DEE6C44F-445E-4528-905C-0C305C40D3EB}"/>
              </a:ext>
            </a:extLst>
          </p:cNvPr>
          <p:cNvGrpSpPr/>
          <p:nvPr/>
        </p:nvGrpSpPr>
        <p:grpSpPr>
          <a:xfrm>
            <a:off x="853778" y="4622764"/>
            <a:ext cx="1708881" cy="653001"/>
            <a:chOff x="1106770" y="6025876"/>
            <a:chExt cx="1694043" cy="653001"/>
          </a:xfrm>
        </p:grpSpPr>
        <p:sp>
          <p:nvSpPr>
            <p:cNvPr id="57" name="직사각형 56"/>
            <p:cNvSpPr>
              <a:spLocks noChangeArrowheads="1"/>
            </p:cNvSpPr>
            <p:nvPr/>
          </p:nvSpPr>
          <p:spPr bwMode="auto">
            <a:xfrm>
              <a:off x="1106770" y="6025876"/>
              <a:ext cx="635952" cy="307777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2000" b="1" spc="-70" dirty="0">
                  <a:ln w="12700">
                    <a:noFill/>
                  </a:ln>
                  <a:solidFill>
                    <a:srgbClr val="0065B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로그인</a:t>
              </a:r>
            </a:p>
          </p:txBody>
        </p:sp>
        <p:sp>
          <p:nvSpPr>
            <p:cNvPr id="58" name="직사각형 57"/>
            <p:cNvSpPr>
              <a:spLocks noChangeArrowheads="1"/>
            </p:cNvSpPr>
            <p:nvPr/>
          </p:nvSpPr>
          <p:spPr bwMode="auto">
            <a:xfrm>
              <a:off x="1397799" y="6432656"/>
              <a:ext cx="1403014" cy="246221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회원로그인 화면</a:t>
              </a:r>
              <a:endParaRPr lang="en-US" altLang="ko-KR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endParaRPr>
            </a:p>
          </p:txBody>
        </p:sp>
        <p:grpSp>
          <p:nvGrpSpPr>
            <p:cNvPr id="66" name="그룹 65"/>
            <p:cNvGrpSpPr/>
            <p:nvPr/>
          </p:nvGrpSpPr>
          <p:grpSpPr>
            <a:xfrm>
              <a:off x="1150031" y="6427121"/>
              <a:ext cx="156376" cy="199535"/>
              <a:chOff x="-1747775" y="5299402"/>
              <a:chExt cx="593838" cy="688850"/>
            </a:xfrm>
            <a:solidFill>
              <a:srgbClr val="0065B0"/>
            </a:solidFill>
          </p:grpSpPr>
          <p:sp>
            <p:nvSpPr>
              <p:cNvPr id="70" name="이등변 삼각형 69"/>
              <p:cNvSpPr/>
              <p:nvPr/>
            </p:nvSpPr>
            <p:spPr>
              <a:xfrm rot="5400000">
                <a:off x="-1474609" y="549190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71" name="이등변 삼각형 70"/>
              <p:cNvSpPr/>
              <p:nvPr/>
            </p:nvSpPr>
            <p:spPr>
              <a:xfrm rot="5400000">
                <a:off x="-1771528" y="566758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72" name="이등변 삼각형 71"/>
              <p:cNvSpPr/>
              <p:nvPr/>
            </p:nvSpPr>
            <p:spPr>
              <a:xfrm rot="5400000">
                <a:off x="-1771527" y="5323155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6E29A4-5972-4E9D-A0AA-80B5049EC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E2EA6D-161C-47D5-813A-7418BC97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1500411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로그인 </a:t>
            </a:r>
            <a:r>
              <a:rPr lang="en-US" altLang="ko-KR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| </a:t>
            </a: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회원가입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633680BC-B88E-40F3-AC37-4B69C638A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85" y="1296889"/>
            <a:ext cx="5030341" cy="308632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D37A961-3619-4CA4-90F7-646AC69F1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730" y="2924944"/>
            <a:ext cx="5008492" cy="3090567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F128781F-5CE0-4755-BA25-68A16B89E5BA}"/>
              </a:ext>
            </a:extLst>
          </p:cNvPr>
          <p:cNvGrpSpPr/>
          <p:nvPr/>
        </p:nvGrpSpPr>
        <p:grpSpPr>
          <a:xfrm>
            <a:off x="6628634" y="2164175"/>
            <a:ext cx="1708881" cy="653001"/>
            <a:chOff x="1106770" y="6025876"/>
            <a:chExt cx="1694043" cy="653001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F973D61-1A10-4164-8A5A-E1F56B99EB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770" y="6025876"/>
              <a:ext cx="847935" cy="307777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2000" b="1" spc="-70" dirty="0">
                  <a:ln w="12700">
                    <a:noFill/>
                  </a:ln>
                  <a:solidFill>
                    <a:srgbClr val="0065B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회원가입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3CC0EB1-475B-4ACA-B75E-048817D983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799" y="6432656"/>
              <a:ext cx="1403014" cy="246221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회원가입 화면</a:t>
              </a:r>
              <a:endParaRPr lang="en-US" altLang="ko-KR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47DB042-AA72-4518-9A8D-74E5BB8765F7}"/>
                </a:ext>
              </a:extLst>
            </p:cNvPr>
            <p:cNvGrpSpPr/>
            <p:nvPr/>
          </p:nvGrpSpPr>
          <p:grpSpPr>
            <a:xfrm>
              <a:off x="1150031" y="6427121"/>
              <a:ext cx="156376" cy="199535"/>
              <a:chOff x="-1747775" y="5299402"/>
              <a:chExt cx="593838" cy="688850"/>
            </a:xfrm>
            <a:solidFill>
              <a:srgbClr val="0065B0"/>
            </a:solidFill>
          </p:grpSpPr>
          <p:sp>
            <p:nvSpPr>
              <p:cNvPr id="26" name="이등변 삼각형 25">
                <a:extLst>
                  <a:ext uri="{FF2B5EF4-FFF2-40B4-BE49-F238E27FC236}">
                    <a16:creationId xmlns:a16="http://schemas.microsoft.com/office/drawing/2014/main" id="{E3D9F2EC-02AC-4125-891C-777EF40DA83C}"/>
                  </a:ext>
                </a:extLst>
              </p:cNvPr>
              <p:cNvSpPr/>
              <p:nvPr/>
            </p:nvSpPr>
            <p:spPr>
              <a:xfrm rot="5400000">
                <a:off x="-1474609" y="549190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7" name="이등변 삼각형 26">
                <a:extLst>
                  <a:ext uri="{FF2B5EF4-FFF2-40B4-BE49-F238E27FC236}">
                    <a16:creationId xmlns:a16="http://schemas.microsoft.com/office/drawing/2014/main" id="{7739DA1B-904D-4A3A-858B-623B157E65FC}"/>
                  </a:ext>
                </a:extLst>
              </p:cNvPr>
              <p:cNvSpPr/>
              <p:nvPr/>
            </p:nvSpPr>
            <p:spPr>
              <a:xfrm rot="5400000">
                <a:off x="-1771528" y="566758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8" name="이등변 삼각형 27">
                <a:extLst>
                  <a:ext uri="{FF2B5EF4-FFF2-40B4-BE49-F238E27FC236}">
                    <a16:creationId xmlns:a16="http://schemas.microsoft.com/office/drawing/2014/main" id="{6E148B6C-97EF-487C-9966-9875D1536CEF}"/>
                  </a:ext>
                </a:extLst>
              </p:cNvPr>
              <p:cNvSpPr/>
              <p:nvPr/>
            </p:nvSpPr>
            <p:spPr>
              <a:xfrm rot="5400000">
                <a:off x="-1771527" y="5323155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8061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6E29A4-5972-4E9D-A0AA-80B5049EC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E2EA6D-161C-47D5-813A-7418BC97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1200329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직업정보 기능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D450B1-D676-4895-B8B2-20EF3EC221A7}"/>
              </a:ext>
            </a:extLst>
          </p:cNvPr>
          <p:cNvGrpSpPr/>
          <p:nvPr/>
        </p:nvGrpSpPr>
        <p:grpSpPr>
          <a:xfrm>
            <a:off x="768022" y="6025876"/>
            <a:ext cx="7437923" cy="653001"/>
            <a:chOff x="1106770" y="6025876"/>
            <a:chExt cx="7373340" cy="65300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1F5CC70-39F1-4C1C-94A2-D32E06727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770" y="6025876"/>
              <a:ext cx="1541730" cy="307777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2000" b="1" spc="-70" dirty="0">
                  <a:ln w="12700">
                    <a:noFill/>
                  </a:ln>
                  <a:solidFill>
                    <a:srgbClr val="0065B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직업정보 페이지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51560CB-5D82-4CF4-A001-E6A13A0EA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799" y="6432656"/>
              <a:ext cx="7082311" cy="246221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로그인 시 사용자가 선택한 관심분야에 따라 관련직업정보를 소개해주는 페이지입니다</a:t>
              </a:r>
              <a:r>
                <a:rPr lang="en-US" altLang="ko-KR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.</a:t>
              </a: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380694B-B9DD-4E6A-AFBA-BE6F12EEF47F}"/>
                </a:ext>
              </a:extLst>
            </p:cNvPr>
            <p:cNvGrpSpPr/>
            <p:nvPr/>
          </p:nvGrpSpPr>
          <p:grpSpPr>
            <a:xfrm>
              <a:off x="1150031" y="6427121"/>
              <a:ext cx="156376" cy="199535"/>
              <a:chOff x="-1747775" y="5299402"/>
              <a:chExt cx="593838" cy="688850"/>
            </a:xfrm>
            <a:solidFill>
              <a:srgbClr val="0065B0"/>
            </a:solidFill>
          </p:grpSpPr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FD61A40-11AD-4BF4-8A19-02A98C4A811A}"/>
                  </a:ext>
                </a:extLst>
              </p:cNvPr>
              <p:cNvSpPr/>
              <p:nvPr/>
            </p:nvSpPr>
            <p:spPr>
              <a:xfrm rot="5400000">
                <a:off x="-1474609" y="549190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2ADD633-7868-4C3A-8A88-DCA6AF459663}"/>
                  </a:ext>
                </a:extLst>
              </p:cNvPr>
              <p:cNvSpPr/>
              <p:nvPr/>
            </p:nvSpPr>
            <p:spPr>
              <a:xfrm rot="5400000">
                <a:off x="-1771528" y="566758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5AD0AF41-A4FD-4171-929E-8B571DFB924F}"/>
                  </a:ext>
                </a:extLst>
              </p:cNvPr>
              <p:cNvSpPr/>
              <p:nvPr/>
            </p:nvSpPr>
            <p:spPr>
              <a:xfrm rot="5400000">
                <a:off x="-1771527" y="5323155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418284A1-3C4F-4D93-A6BA-76F98083B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4284" y="1201909"/>
            <a:ext cx="7430085" cy="456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8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6E29A4-5972-4E9D-A0AA-80B5049EC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E2EA6D-161C-47D5-813A-7418BC97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1148391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지원교육정책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D450B1-D676-4895-B8B2-20EF3EC221A7}"/>
              </a:ext>
            </a:extLst>
          </p:cNvPr>
          <p:cNvGrpSpPr/>
          <p:nvPr/>
        </p:nvGrpSpPr>
        <p:grpSpPr>
          <a:xfrm>
            <a:off x="768022" y="6025876"/>
            <a:ext cx="7437923" cy="653001"/>
            <a:chOff x="1106770" y="6025876"/>
            <a:chExt cx="7373340" cy="65300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1F5CC70-39F1-4C1C-94A2-D32E06727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770" y="6025876"/>
              <a:ext cx="1271903" cy="307777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2000" b="1" spc="-70" dirty="0">
                  <a:ln w="12700">
                    <a:noFill/>
                  </a:ln>
                  <a:solidFill>
                    <a:srgbClr val="0065B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지원교육정책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51560CB-5D82-4CF4-A001-E6A13A0EA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799" y="6432656"/>
              <a:ext cx="7082311" cy="246221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사용자 관심분야에 따라 현재 실시하고 있는 관련 국비지원교육들을 보여줍니다</a:t>
              </a:r>
              <a:r>
                <a:rPr lang="en-US" altLang="ko-KR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.</a:t>
              </a: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380694B-B9DD-4E6A-AFBA-BE6F12EEF47F}"/>
                </a:ext>
              </a:extLst>
            </p:cNvPr>
            <p:cNvGrpSpPr/>
            <p:nvPr/>
          </p:nvGrpSpPr>
          <p:grpSpPr>
            <a:xfrm>
              <a:off x="1150031" y="6427121"/>
              <a:ext cx="156376" cy="199535"/>
              <a:chOff x="-1747775" y="5299402"/>
              <a:chExt cx="593838" cy="688850"/>
            </a:xfrm>
            <a:solidFill>
              <a:srgbClr val="0065B0"/>
            </a:solidFill>
          </p:grpSpPr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FD61A40-11AD-4BF4-8A19-02A98C4A811A}"/>
                  </a:ext>
                </a:extLst>
              </p:cNvPr>
              <p:cNvSpPr/>
              <p:nvPr/>
            </p:nvSpPr>
            <p:spPr>
              <a:xfrm rot="5400000">
                <a:off x="-1474609" y="549190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2ADD633-7868-4C3A-8A88-DCA6AF459663}"/>
                  </a:ext>
                </a:extLst>
              </p:cNvPr>
              <p:cNvSpPr/>
              <p:nvPr/>
            </p:nvSpPr>
            <p:spPr>
              <a:xfrm rot="5400000">
                <a:off x="-1771528" y="566758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5AD0AF41-A4FD-4171-929E-8B571DFB924F}"/>
                  </a:ext>
                </a:extLst>
              </p:cNvPr>
              <p:cNvSpPr/>
              <p:nvPr/>
            </p:nvSpPr>
            <p:spPr>
              <a:xfrm rot="5400000">
                <a:off x="-1771527" y="5323155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418284A1-3C4F-4D93-A6BA-76F98083B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5813" y="1201909"/>
            <a:ext cx="7427027" cy="456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3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6E29A4-5972-4E9D-A0AA-80B5049EC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E2EA6D-161C-47D5-813A-7418BC97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1583126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지원정책 소개기능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D450B1-D676-4895-B8B2-20EF3EC221A7}"/>
              </a:ext>
            </a:extLst>
          </p:cNvPr>
          <p:cNvGrpSpPr/>
          <p:nvPr/>
        </p:nvGrpSpPr>
        <p:grpSpPr>
          <a:xfrm>
            <a:off x="768022" y="6025876"/>
            <a:ext cx="7437923" cy="653001"/>
            <a:chOff x="1106770" y="6025876"/>
            <a:chExt cx="7373340" cy="65300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1F5CC70-39F1-4C1C-94A2-D32E06727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770" y="6025876"/>
              <a:ext cx="847935" cy="307777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2000" b="1" spc="-70" dirty="0">
                  <a:ln w="12700">
                    <a:noFill/>
                  </a:ln>
                  <a:solidFill>
                    <a:srgbClr val="0065B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지원정책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51560CB-5D82-4CF4-A001-E6A13A0EA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799" y="6432656"/>
              <a:ext cx="7082311" cy="246221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사용자의 취업에 도움이 될 수 있는 다양한 국가지원정책을 보여줍니다</a:t>
              </a:r>
              <a:r>
                <a:rPr lang="en-US" altLang="ko-KR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.</a:t>
              </a: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380694B-B9DD-4E6A-AFBA-BE6F12EEF47F}"/>
                </a:ext>
              </a:extLst>
            </p:cNvPr>
            <p:cNvGrpSpPr/>
            <p:nvPr/>
          </p:nvGrpSpPr>
          <p:grpSpPr>
            <a:xfrm>
              <a:off x="1150031" y="6427121"/>
              <a:ext cx="156376" cy="199535"/>
              <a:chOff x="-1747775" y="5299402"/>
              <a:chExt cx="593838" cy="688850"/>
            </a:xfrm>
            <a:solidFill>
              <a:srgbClr val="0065B0"/>
            </a:solidFill>
          </p:grpSpPr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FD61A40-11AD-4BF4-8A19-02A98C4A811A}"/>
                  </a:ext>
                </a:extLst>
              </p:cNvPr>
              <p:cNvSpPr/>
              <p:nvPr/>
            </p:nvSpPr>
            <p:spPr>
              <a:xfrm rot="5400000">
                <a:off x="-1474609" y="549190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2ADD633-7868-4C3A-8A88-DCA6AF459663}"/>
                  </a:ext>
                </a:extLst>
              </p:cNvPr>
              <p:cNvSpPr/>
              <p:nvPr/>
            </p:nvSpPr>
            <p:spPr>
              <a:xfrm rot="5400000">
                <a:off x="-1771528" y="566758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5AD0AF41-A4FD-4171-929E-8B571DFB924F}"/>
                  </a:ext>
                </a:extLst>
              </p:cNvPr>
              <p:cNvSpPr/>
              <p:nvPr/>
            </p:nvSpPr>
            <p:spPr>
              <a:xfrm rot="5400000">
                <a:off x="-1771527" y="5323155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418284A1-3C4F-4D93-A6BA-76F98083B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123" y="1201909"/>
            <a:ext cx="7410406" cy="456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6E29A4-5972-4E9D-A0AA-80B5049EC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E2EA6D-161C-47D5-813A-7418BC97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1635063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박람회 및 채용정보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D450B1-D676-4895-B8B2-20EF3EC221A7}"/>
              </a:ext>
            </a:extLst>
          </p:cNvPr>
          <p:cNvGrpSpPr/>
          <p:nvPr/>
        </p:nvGrpSpPr>
        <p:grpSpPr>
          <a:xfrm>
            <a:off x="768022" y="6025876"/>
            <a:ext cx="7437923" cy="653001"/>
            <a:chOff x="1106770" y="6025876"/>
            <a:chExt cx="7373340" cy="65300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1F5CC70-39F1-4C1C-94A2-D32E06727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770" y="6025876"/>
              <a:ext cx="1811556" cy="307777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2000" b="1" spc="-70" dirty="0">
                  <a:ln w="12700">
                    <a:noFill/>
                  </a:ln>
                  <a:solidFill>
                    <a:srgbClr val="0065B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박람회 및 채용정보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51560CB-5D82-4CF4-A001-E6A13A0EA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799" y="6432656"/>
              <a:ext cx="7082311" cy="246221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사용자가 선택한 관심분야에 맞는 세미나 정보와 함께 현재 채용정보를 보여줍니다</a:t>
              </a:r>
              <a:r>
                <a:rPr lang="en-US" altLang="ko-KR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.</a:t>
              </a: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380694B-B9DD-4E6A-AFBA-BE6F12EEF47F}"/>
                </a:ext>
              </a:extLst>
            </p:cNvPr>
            <p:cNvGrpSpPr/>
            <p:nvPr/>
          </p:nvGrpSpPr>
          <p:grpSpPr>
            <a:xfrm>
              <a:off x="1150031" y="6427121"/>
              <a:ext cx="156376" cy="199535"/>
              <a:chOff x="-1747775" y="5299402"/>
              <a:chExt cx="593838" cy="688850"/>
            </a:xfrm>
            <a:solidFill>
              <a:srgbClr val="0065B0"/>
            </a:solidFill>
          </p:grpSpPr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FD61A40-11AD-4BF4-8A19-02A98C4A811A}"/>
                  </a:ext>
                </a:extLst>
              </p:cNvPr>
              <p:cNvSpPr/>
              <p:nvPr/>
            </p:nvSpPr>
            <p:spPr>
              <a:xfrm rot="5400000">
                <a:off x="-1474609" y="549190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2ADD633-7868-4C3A-8A88-DCA6AF459663}"/>
                  </a:ext>
                </a:extLst>
              </p:cNvPr>
              <p:cNvSpPr/>
              <p:nvPr/>
            </p:nvSpPr>
            <p:spPr>
              <a:xfrm rot="5400000">
                <a:off x="-1771528" y="566758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5AD0AF41-A4FD-4171-929E-8B571DFB924F}"/>
                  </a:ext>
                </a:extLst>
              </p:cNvPr>
              <p:cNvSpPr/>
              <p:nvPr/>
            </p:nvSpPr>
            <p:spPr>
              <a:xfrm rot="5400000">
                <a:off x="-1771527" y="5323155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418284A1-3C4F-4D93-A6BA-76F98083B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5039" y="1201909"/>
            <a:ext cx="7428574" cy="456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7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6E29A4-5972-4E9D-A0AA-80B5049EC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E2EA6D-161C-47D5-813A-7418BC97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765594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커뮤니티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D450B1-D676-4895-B8B2-20EF3EC221A7}"/>
              </a:ext>
            </a:extLst>
          </p:cNvPr>
          <p:cNvGrpSpPr/>
          <p:nvPr/>
        </p:nvGrpSpPr>
        <p:grpSpPr>
          <a:xfrm>
            <a:off x="768022" y="6025876"/>
            <a:ext cx="7437923" cy="653001"/>
            <a:chOff x="1106770" y="6025876"/>
            <a:chExt cx="7373340" cy="65300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1F5CC70-39F1-4C1C-94A2-D32E06727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770" y="6025876"/>
              <a:ext cx="847935" cy="307777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2000" b="1" spc="-70" dirty="0">
                  <a:ln w="12700">
                    <a:noFill/>
                  </a:ln>
                  <a:solidFill>
                    <a:srgbClr val="0065B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커뮤니티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51560CB-5D82-4CF4-A001-E6A13A0EA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799" y="6432656"/>
              <a:ext cx="7082311" cy="246221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게시글을 이용해 해당 서비스를 이용하는 수많은 사용자와 소통할 수 있습니다</a:t>
              </a:r>
              <a:r>
                <a:rPr lang="en-US" altLang="ko-KR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.</a:t>
              </a: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380694B-B9DD-4E6A-AFBA-BE6F12EEF47F}"/>
                </a:ext>
              </a:extLst>
            </p:cNvPr>
            <p:cNvGrpSpPr/>
            <p:nvPr/>
          </p:nvGrpSpPr>
          <p:grpSpPr>
            <a:xfrm>
              <a:off x="1150031" y="6427121"/>
              <a:ext cx="156376" cy="199535"/>
              <a:chOff x="-1747775" y="5299402"/>
              <a:chExt cx="593838" cy="688850"/>
            </a:xfrm>
            <a:solidFill>
              <a:srgbClr val="0065B0"/>
            </a:solidFill>
          </p:grpSpPr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FD61A40-11AD-4BF4-8A19-02A98C4A811A}"/>
                  </a:ext>
                </a:extLst>
              </p:cNvPr>
              <p:cNvSpPr/>
              <p:nvPr/>
            </p:nvSpPr>
            <p:spPr>
              <a:xfrm rot="5400000">
                <a:off x="-1474609" y="549190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2ADD633-7868-4C3A-8A88-DCA6AF459663}"/>
                  </a:ext>
                </a:extLst>
              </p:cNvPr>
              <p:cNvSpPr/>
              <p:nvPr/>
            </p:nvSpPr>
            <p:spPr>
              <a:xfrm rot="5400000">
                <a:off x="-1771528" y="566758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5AD0AF41-A4FD-4171-929E-8B571DFB924F}"/>
                  </a:ext>
                </a:extLst>
              </p:cNvPr>
              <p:cNvSpPr/>
              <p:nvPr/>
            </p:nvSpPr>
            <p:spPr>
              <a:xfrm rot="5400000">
                <a:off x="-1771527" y="5323155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418284A1-3C4F-4D93-A6BA-76F98083B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4284" y="1202679"/>
            <a:ext cx="7430085" cy="456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2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>
            <a:spLocks noChangeArrowheads="1"/>
          </p:cNvSpPr>
          <p:nvPr/>
        </p:nvSpPr>
        <p:spPr bwMode="auto">
          <a:xfrm>
            <a:off x="807774" y="389299"/>
            <a:ext cx="1147750" cy="644022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5400" b="1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목차</a:t>
            </a:r>
            <a:endParaRPr lang="en-US" altLang="ko-KR" sz="5400" b="1" spc="-200" dirty="0">
              <a:ln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3635896" y="-253"/>
            <a:ext cx="2075525" cy="2075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>
            <a:cxnSpLocks/>
          </p:cNvCxnSpPr>
          <p:nvPr/>
        </p:nvCxnSpPr>
        <p:spPr>
          <a:xfrm flipV="1">
            <a:off x="-25400" y="5894481"/>
            <a:ext cx="364650" cy="364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>
            <a:spLocks noChangeArrowheads="1"/>
          </p:cNvSpPr>
          <p:nvPr/>
        </p:nvSpPr>
        <p:spPr bwMode="auto">
          <a:xfrm>
            <a:off x="796524" y="1764092"/>
            <a:ext cx="107256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4000" b="1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8" name="직사각형 37"/>
          <p:cNvSpPr>
            <a:spLocks noChangeArrowheads="1"/>
          </p:cNvSpPr>
          <p:nvPr/>
        </p:nvSpPr>
        <p:spPr bwMode="auto">
          <a:xfrm>
            <a:off x="1471398" y="1825648"/>
            <a:ext cx="1948474" cy="49244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3200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개발배경</a:t>
            </a:r>
            <a:endParaRPr lang="en-US" altLang="ko-KR" sz="3200" spc="-200" dirty="0">
              <a:ln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C00AD25-4423-4BA9-842E-DAD9DC0C32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524" y="2596978"/>
            <a:ext cx="160884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4000" b="1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2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C8BBE71-F8BF-4ADA-99BD-58252E6AFF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1398" y="2658534"/>
            <a:ext cx="1948474" cy="49244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3200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시나리오</a:t>
            </a:r>
            <a:endParaRPr lang="en-US" altLang="ko-KR" sz="3200" spc="-200" dirty="0">
              <a:ln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A1AF59C-C910-4F3D-8051-6347FDEEE7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4888" y="3429864"/>
            <a:ext cx="160884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4000" b="1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3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1538A55B-5597-4122-92B0-09FD1290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1398" y="3491420"/>
            <a:ext cx="1948474" cy="49244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3200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시스템 구성</a:t>
            </a:r>
            <a:endParaRPr lang="en-US" altLang="ko-KR" sz="3200" spc="-200" dirty="0">
              <a:ln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FCDC6AFA-9509-44F9-BA50-878EE5E217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524" y="4262750"/>
            <a:ext cx="17738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4000" b="1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4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D0ABF57-FBDF-414D-8CDE-63BF78700A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1398" y="4309694"/>
            <a:ext cx="1948474" cy="49244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3200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3200" spc="-200" dirty="0">
              <a:ln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A7D336B-F22A-4762-83F3-7EA9D1D7B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524" y="5095636"/>
            <a:ext cx="152633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4000" b="1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5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0BD98A68-D389-4C33-BBE6-302FDC3F4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1398" y="5157192"/>
            <a:ext cx="1948474" cy="49244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3200" spc="-200" dirty="0">
                <a:ln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기대효과</a:t>
            </a:r>
            <a:endParaRPr lang="en-US" altLang="ko-KR" sz="3200" spc="-200" dirty="0">
              <a:ln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85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6E29A4-5972-4E9D-A0AA-80B5049EC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화면구성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E2EA6D-161C-47D5-813A-7418BC97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956993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마이페이지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D450B1-D676-4895-B8B2-20EF3EC221A7}"/>
              </a:ext>
            </a:extLst>
          </p:cNvPr>
          <p:cNvGrpSpPr/>
          <p:nvPr/>
        </p:nvGrpSpPr>
        <p:grpSpPr>
          <a:xfrm>
            <a:off x="768022" y="6025876"/>
            <a:ext cx="7437923" cy="653001"/>
            <a:chOff x="1106770" y="6025876"/>
            <a:chExt cx="7373340" cy="65300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1F5CC70-39F1-4C1C-94A2-D32E06727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770" y="6025876"/>
              <a:ext cx="1059919" cy="307777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2000" b="1" spc="-70" dirty="0">
                  <a:ln w="12700">
                    <a:noFill/>
                  </a:ln>
                  <a:solidFill>
                    <a:srgbClr val="0065B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마이페이지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51560CB-5D82-4CF4-A001-E6A13A0EA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799" y="6432656"/>
              <a:ext cx="7082311" cy="246221"/>
            </a:xfrm>
            <a:prstGeom prst="rect">
              <a:avLst/>
            </a:prstGeom>
            <a:noFill/>
            <a:ln w="317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  <a:scene3d>
                <a:camera prst="orthographicFront">
                  <a:rot lat="0" lon="0" rev="0"/>
                </a:camera>
                <a:lightRig rig="glow" dir="t"/>
              </a:scene3d>
              <a:sp3d prstMaterial="softEdge">
                <a:bevelT w="1270" h="1270"/>
                <a:contourClr>
                  <a:schemeClr val="bg1">
                    <a:lumMod val="75000"/>
                  </a:schemeClr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eaLnBrk="0" hangingPunct="0">
                <a:defRPr/>
              </a:pPr>
              <a:r>
                <a:rPr lang="ko-KR" altLang="en-US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사용자의 개인정보 수정과 게시판에 작성한 글이나 활동내역을 확인할 수 있습니다</a:t>
              </a:r>
              <a:r>
                <a:rPr lang="en-US" altLang="ko-KR" sz="1600" spc="-70" dirty="0">
                  <a:ln w="1270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Arial" panose="020B0604020202020204" pitchFamily="34" charset="0"/>
                </a:rPr>
                <a:t>.</a:t>
              </a: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380694B-B9DD-4E6A-AFBA-BE6F12EEF47F}"/>
                </a:ext>
              </a:extLst>
            </p:cNvPr>
            <p:cNvGrpSpPr/>
            <p:nvPr/>
          </p:nvGrpSpPr>
          <p:grpSpPr>
            <a:xfrm>
              <a:off x="1150031" y="6427121"/>
              <a:ext cx="156376" cy="199535"/>
              <a:chOff x="-1747775" y="5299402"/>
              <a:chExt cx="593838" cy="688850"/>
            </a:xfrm>
            <a:solidFill>
              <a:srgbClr val="0065B0"/>
            </a:solidFill>
          </p:grpSpPr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FD61A40-11AD-4BF4-8A19-02A98C4A811A}"/>
                  </a:ext>
                </a:extLst>
              </p:cNvPr>
              <p:cNvSpPr/>
              <p:nvPr/>
            </p:nvSpPr>
            <p:spPr>
              <a:xfrm rot="5400000">
                <a:off x="-1474609" y="549190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2ADD633-7868-4C3A-8A88-DCA6AF459663}"/>
                  </a:ext>
                </a:extLst>
              </p:cNvPr>
              <p:cNvSpPr/>
              <p:nvPr/>
            </p:nvSpPr>
            <p:spPr>
              <a:xfrm rot="5400000">
                <a:off x="-1771528" y="5667580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5AD0AF41-A4FD-4171-929E-8B571DFB924F}"/>
                  </a:ext>
                </a:extLst>
              </p:cNvPr>
              <p:cNvSpPr/>
              <p:nvPr/>
            </p:nvSpPr>
            <p:spPr>
              <a:xfrm rot="5400000">
                <a:off x="-1771527" y="5323155"/>
                <a:ext cx="344425" cy="296919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418284A1-3C4F-4D93-A6BA-76F98083B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6681" y="1201909"/>
            <a:ext cx="7425291" cy="456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93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>
            <a:spLocks noChangeArrowheads="1"/>
          </p:cNvSpPr>
          <p:nvPr/>
        </p:nvSpPr>
        <p:spPr bwMode="auto">
          <a:xfrm>
            <a:off x="954549" y="1480911"/>
            <a:ext cx="1069203" cy="2554545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166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5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263483" y="2227366"/>
            <a:ext cx="1344241" cy="1344241"/>
            <a:chOff x="1021147" y="2491525"/>
            <a:chExt cx="1344241" cy="1344241"/>
          </a:xfrm>
        </p:grpSpPr>
        <p:sp>
          <p:nvSpPr>
            <p:cNvPr id="24" name="직각 삼각형 23"/>
            <p:cNvSpPr/>
            <p:nvPr/>
          </p:nvSpPr>
          <p:spPr>
            <a:xfrm rot="16200000">
              <a:off x="1206409" y="2841773"/>
              <a:ext cx="811605" cy="811605"/>
            </a:xfrm>
            <a:prstGeom prst="rtTriangle">
              <a:avLst/>
            </a:prstGeom>
            <a:solidFill>
              <a:srgbClr val="0065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0F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 flipV="1">
              <a:off x="1021147" y="2491525"/>
              <a:ext cx="1344241" cy="13442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직선 연결선 25"/>
          <p:cNvCxnSpPr/>
          <p:nvPr/>
        </p:nvCxnSpPr>
        <p:spPr>
          <a:xfrm flipV="1">
            <a:off x="4632960" y="3410707"/>
            <a:ext cx="321800" cy="321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>
            <a:spLocks noChangeArrowheads="1"/>
          </p:cNvSpPr>
          <p:nvPr/>
        </p:nvSpPr>
        <p:spPr bwMode="auto">
          <a:xfrm>
            <a:off x="2030027" y="3051973"/>
            <a:ext cx="2295500" cy="83099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54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기대효과</a:t>
            </a:r>
            <a:endParaRPr lang="en-US" altLang="ko-KR" sz="5400" b="1" spc="-200" dirty="0">
              <a:ln>
                <a:prstDash val="solid"/>
              </a:ln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477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C8F1EE7B-97F6-4E14-8D23-2F04625B5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기대효과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F4BC3A-45AE-4C94-8030-B7698EA2F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2824812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ko-KR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IT</a:t>
            </a: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분야의 취업을 도와주는 동반자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86A5F473-E7EF-4624-A49B-B731A9A5491B}"/>
              </a:ext>
            </a:extLst>
          </p:cNvPr>
          <p:cNvSpPr txBox="1">
            <a:spLocks/>
          </p:cNvSpPr>
          <p:nvPr/>
        </p:nvSpPr>
        <p:spPr>
          <a:xfrm>
            <a:off x="806485" y="1982309"/>
            <a:ext cx="7893418" cy="72661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AutoNum type="arabicPeriod"/>
            </a:pP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대학을 나와도 전문성을 갖추지 못한 청년들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>
              <a:buAutoNum type="arabicPeriod"/>
            </a:pP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IT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업계에 관심은 있지만 어떻게 진출해야 할지 모르는 청년들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07F68B9-32E2-48B5-9215-C7EB25BA9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1300868"/>
            <a:ext cx="1447832" cy="43088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ko-KR" sz="28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For Who?</a:t>
            </a:r>
            <a:endParaRPr lang="ko-KR" altLang="en-US" sz="2800" b="1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F06EE85-5FD3-430E-B1A3-E7BFB917746A}"/>
              </a:ext>
            </a:extLst>
          </p:cNvPr>
          <p:cNvCxnSpPr>
            <a:cxnSpLocks/>
          </p:cNvCxnSpPr>
          <p:nvPr/>
        </p:nvCxnSpPr>
        <p:spPr>
          <a:xfrm>
            <a:off x="819695" y="1705775"/>
            <a:ext cx="1434622" cy="0"/>
          </a:xfrm>
          <a:prstGeom prst="line">
            <a:avLst/>
          </a:prstGeom>
          <a:ln>
            <a:solidFill>
              <a:srgbClr val="0065B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2D525ABF-993F-4122-847F-4EF2F8DDA916}"/>
              </a:ext>
            </a:extLst>
          </p:cNvPr>
          <p:cNvSpPr txBox="1">
            <a:spLocks/>
          </p:cNvSpPr>
          <p:nvPr/>
        </p:nvSpPr>
        <p:spPr>
          <a:xfrm>
            <a:off x="806485" y="3433991"/>
            <a:ext cx="7893418" cy="299866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우리는 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“</a:t>
            </a:r>
            <a:r>
              <a:rPr lang="ko-KR" altLang="ko-KR" sz="16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도킹잡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”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을 통해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buNone/>
            </a:pP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IT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관심 분야를 직업으로 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가질 수 있도록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다양한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교육기관에서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실시하는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교육프로그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램을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알려주고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맞춤 구직정보를 통해 실제 그 분야로 뛰어들 수 있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도록 도와주는 동반자역할을 하고자 합니다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대한민국 청년들의 식어 있는 열정에 불을 지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펴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취업률을 높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는 효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과와 더불어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4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차 산업혁명의 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buNone/>
            </a:pP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인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재들을 양성하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는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대한민국의 미래를 이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끄는 웹 서비스로 도약 할 것입니다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.</a:t>
            </a:r>
          </a:p>
          <a:p>
            <a:pPr marL="0" indent="0">
              <a:buNone/>
            </a:pP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또한 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“</a:t>
            </a:r>
            <a:r>
              <a:rPr lang="ko-KR" altLang="ko-KR" sz="16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도킹잡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”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서비스가 활성화가 된다면 추후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수 많은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대학의 소프트웨어중심사업단과 연계하여 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어디 분야로 나갈지 갈피를 못 잡는 소프트웨어 학부생들에게 직업정보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를 제공하고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관심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분야를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찾게 해주어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6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개월의 장기인턴과정과 연계하여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교육기관에서 자신의 관심 분야를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집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중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적으로 교육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받아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디지털 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시대의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리더를 육성하는 데 활용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할 수 있습니다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.</a:t>
            </a:r>
            <a:endParaRPr lang="ko-KR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3D06C3-F27E-4CEE-84B9-BD014DC0F0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2764124"/>
            <a:ext cx="2265364" cy="43088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ko-KR" sz="28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What Support?</a:t>
            </a:r>
            <a:endParaRPr lang="ko-KR" altLang="en-US" sz="2800" b="1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CA4F9BA-61D5-49CA-8F65-3F23819B14F5}"/>
              </a:ext>
            </a:extLst>
          </p:cNvPr>
          <p:cNvCxnSpPr>
            <a:cxnSpLocks/>
          </p:cNvCxnSpPr>
          <p:nvPr/>
        </p:nvCxnSpPr>
        <p:spPr>
          <a:xfrm>
            <a:off x="819695" y="3227967"/>
            <a:ext cx="2252154" cy="0"/>
          </a:xfrm>
          <a:prstGeom prst="line">
            <a:avLst/>
          </a:prstGeom>
          <a:ln>
            <a:solidFill>
              <a:srgbClr val="0065B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45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>
            <a:spLocks noChangeArrowheads="1"/>
          </p:cNvSpPr>
          <p:nvPr/>
        </p:nvSpPr>
        <p:spPr bwMode="auto">
          <a:xfrm>
            <a:off x="1758858" y="3321278"/>
            <a:ext cx="1702389" cy="43088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 algn="ctr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1400" dirty="0">
                <a:ln>
                  <a:prstDash val="solid"/>
                </a:ln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12</a:t>
            </a:r>
            <a:r>
              <a:rPr lang="ko-KR" altLang="en-US" sz="1400" dirty="0">
                <a:ln>
                  <a:prstDash val="solid"/>
                </a:ln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조  웹프로젝트 </a:t>
            </a:r>
            <a:r>
              <a:rPr lang="ko-KR" altLang="en-US" sz="1400" dirty="0" err="1">
                <a:ln>
                  <a:prstDash val="solid"/>
                </a:ln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도킹잡</a:t>
            </a:r>
            <a:endParaRPr lang="en-US" altLang="ko-KR" sz="1400" dirty="0">
              <a:ln>
                <a:prstDash val="solid"/>
              </a:ln>
              <a:solidFill>
                <a:schemeClr val="bg1">
                  <a:lumMod val="7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  <a:p>
            <a:pPr indent="-180975" algn="ctr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1400" dirty="0" err="1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이갑성</a:t>
            </a:r>
            <a:r>
              <a:rPr lang="ko-KR" altLang="en-US" sz="1400" dirty="0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 지현규 </a:t>
            </a:r>
            <a:r>
              <a:rPr lang="ko-KR" altLang="en-US" sz="1400" dirty="0" err="1">
                <a:ln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김윤하</a:t>
            </a:r>
            <a:endParaRPr lang="ko-KR" altLang="en-US" sz="1400" dirty="0">
              <a:ln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7" name="직사각형 16"/>
          <p:cNvSpPr>
            <a:spLocks noChangeArrowheads="1"/>
          </p:cNvSpPr>
          <p:nvPr/>
        </p:nvSpPr>
        <p:spPr bwMode="auto">
          <a:xfrm>
            <a:off x="1531232" y="2753841"/>
            <a:ext cx="215764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 algn="ctr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40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Thank you</a:t>
            </a:r>
          </a:p>
        </p:txBody>
      </p:sp>
      <p:cxnSp>
        <p:nvCxnSpPr>
          <p:cNvPr id="13" name="직선 연결선 12"/>
          <p:cNvCxnSpPr/>
          <p:nvPr/>
        </p:nvCxnSpPr>
        <p:spPr>
          <a:xfrm flipV="1">
            <a:off x="4400606" y="-29591"/>
            <a:ext cx="2122495" cy="2122495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 flipV="1">
            <a:off x="-11780" y="3747172"/>
            <a:ext cx="731891" cy="731891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15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>
            <a:spLocks noChangeArrowheads="1"/>
          </p:cNvSpPr>
          <p:nvPr/>
        </p:nvSpPr>
        <p:spPr bwMode="auto">
          <a:xfrm>
            <a:off x="1220256" y="1480911"/>
            <a:ext cx="774251" cy="2554545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166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1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263483" y="2227366"/>
            <a:ext cx="1344241" cy="1344241"/>
            <a:chOff x="1021147" y="2491525"/>
            <a:chExt cx="1344241" cy="1344241"/>
          </a:xfrm>
        </p:grpSpPr>
        <p:sp>
          <p:nvSpPr>
            <p:cNvPr id="24" name="직각 삼각형 23"/>
            <p:cNvSpPr/>
            <p:nvPr/>
          </p:nvSpPr>
          <p:spPr>
            <a:xfrm rot="16200000">
              <a:off x="1206409" y="2841773"/>
              <a:ext cx="811605" cy="811605"/>
            </a:xfrm>
            <a:prstGeom prst="rtTriangle">
              <a:avLst/>
            </a:prstGeom>
            <a:solidFill>
              <a:srgbClr val="0065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0F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 flipV="1">
              <a:off x="1021147" y="2491525"/>
              <a:ext cx="1344241" cy="13442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직선 연결선 25"/>
          <p:cNvCxnSpPr/>
          <p:nvPr/>
        </p:nvCxnSpPr>
        <p:spPr>
          <a:xfrm flipV="1">
            <a:off x="4632960" y="3410707"/>
            <a:ext cx="321800" cy="321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>
            <a:spLocks noChangeArrowheads="1"/>
          </p:cNvSpPr>
          <p:nvPr/>
        </p:nvSpPr>
        <p:spPr bwMode="auto">
          <a:xfrm>
            <a:off x="2030027" y="3051973"/>
            <a:ext cx="2295500" cy="83099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54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개발배경</a:t>
            </a:r>
            <a:endParaRPr lang="en-US" altLang="ko-KR" sz="5400" b="1" spc="-200" dirty="0">
              <a:ln>
                <a:prstDash val="solid"/>
              </a:ln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35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직사각형 87"/>
          <p:cNvSpPr>
            <a:spLocks noChangeArrowheads="1"/>
          </p:cNvSpPr>
          <p:nvPr/>
        </p:nvSpPr>
        <p:spPr bwMode="auto">
          <a:xfrm>
            <a:off x="5805409" y="4661178"/>
            <a:ext cx="1635063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꽃피지 못하는 청춘</a:t>
            </a:r>
          </a:p>
        </p:txBody>
      </p:sp>
      <p:sp>
        <p:nvSpPr>
          <p:cNvPr id="89" name="직사각형 88"/>
          <p:cNvSpPr>
            <a:spLocks noChangeArrowheads="1"/>
          </p:cNvSpPr>
          <p:nvPr/>
        </p:nvSpPr>
        <p:spPr bwMode="auto">
          <a:xfrm>
            <a:off x="5809480" y="5062605"/>
            <a:ext cx="1822935" cy="738664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대학입학 하기도 힘든데</a:t>
            </a:r>
            <a:endParaRPr lang="en-US" altLang="ko-KR" sz="1600" spc="-70" dirty="0">
              <a:ln w="127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  <a:p>
            <a:pPr eaLnBrk="0" hangingPunct="0">
              <a:defRPr/>
            </a:pP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어렵게 대학을 졸업해도</a:t>
            </a:r>
            <a:endParaRPr lang="en-US" altLang="ko-KR" sz="1600" spc="-70" dirty="0">
              <a:ln w="127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  <a:p>
            <a:pPr eaLnBrk="0" hangingPunct="0">
              <a:defRPr/>
            </a:pP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취직을 못하는 현실</a:t>
            </a:r>
            <a:endParaRPr lang="en-US" altLang="ko-KR" sz="1600" spc="-70" dirty="0">
              <a:ln w="127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84" name="직사각형 83"/>
          <p:cNvSpPr>
            <a:spLocks noChangeArrowheads="1"/>
          </p:cNvSpPr>
          <p:nvPr/>
        </p:nvSpPr>
        <p:spPr bwMode="auto">
          <a:xfrm>
            <a:off x="5809480" y="2405118"/>
            <a:ext cx="2434928" cy="246221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z="16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여전히 오르지않는</a:t>
            </a:r>
            <a:r>
              <a:rPr lang="en-US" altLang="ko-KR" sz="16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 </a:t>
            </a:r>
            <a:r>
              <a:rPr lang="ko-KR" altLang="en-US" sz="1600" b="1" spc="-70" dirty="0" err="1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청년취업률</a:t>
            </a:r>
            <a:endParaRPr lang="ko-KR" altLang="en-US" sz="1600" b="1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85" name="직사각형 84"/>
          <p:cNvSpPr>
            <a:spLocks noChangeArrowheads="1"/>
          </p:cNvSpPr>
          <p:nvPr/>
        </p:nvSpPr>
        <p:spPr bwMode="auto">
          <a:xfrm>
            <a:off x="5958682" y="2806544"/>
            <a:ext cx="2040623" cy="984885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r" eaLnBrk="0" hangingPunct="0">
              <a:defRPr/>
            </a:pP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사회적으로 큰 이슈 중 하나</a:t>
            </a:r>
            <a:endParaRPr lang="en-US" altLang="ko-KR" sz="1600" spc="-70" dirty="0">
              <a:ln w="127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  <a:p>
            <a:pPr algn="r" eaLnBrk="0" hangingPunct="0">
              <a:defRPr/>
            </a:pP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여전히 올라갈 </a:t>
            </a:r>
            <a:endParaRPr lang="en-US" altLang="ko-KR" sz="1600" spc="-70" dirty="0">
              <a:ln w="127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  <a:p>
            <a:pPr algn="r" eaLnBrk="0" hangingPunct="0">
              <a:defRPr/>
            </a:pP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기세가 보이지</a:t>
            </a:r>
            <a:r>
              <a:rPr lang="en-US" altLang="ko-KR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 </a:t>
            </a: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않는</a:t>
            </a:r>
            <a:endParaRPr lang="en-US" altLang="ko-KR" sz="1600" spc="-70" dirty="0">
              <a:ln w="127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  <a:p>
            <a:pPr algn="r" eaLnBrk="0" hangingPunct="0">
              <a:defRPr/>
            </a:pPr>
            <a:r>
              <a:rPr lang="ko-KR" altLang="en-US" sz="1600" spc="-70" dirty="0" err="1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청년취업률</a:t>
            </a:r>
            <a:endParaRPr lang="en-US" altLang="ko-KR" sz="1600" spc="-70" dirty="0">
              <a:ln w="127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63" name="이등변 삼각형 62"/>
          <p:cNvSpPr/>
          <p:nvPr/>
        </p:nvSpPr>
        <p:spPr>
          <a:xfrm rot="5400000">
            <a:off x="861367" y="1766854"/>
            <a:ext cx="192902" cy="8867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10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6" name="직사각형 75"/>
          <p:cNvSpPr>
            <a:spLocks noChangeArrowheads="1"/>
          </p:cNvSpPr>
          <p:nvPr/>
        </p:nvSpPr>
        <p:spPr bwMode="auto">
          <a:xfrm>
            <a:off x="1144695" y="3148102"/>
            <a:ext cx="2020425" cy="246221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z="16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취업률</a:t>
            </a:r>
            <a:r>
              <a:rPr lang="en-US" altLang="ko-KR" sz="16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, OECD </a:t>
            </a:r>
            <a:r>
              <a:rPr lang="ko-KR" altLang="en-US" sz="16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국가중 꼴찌</a:t>
            </a:r>
          </a:p>
        </p:txBody>
      </p:sp>
      <p:sp>
        <p:nvSpPr>
          <p:cNvPr id="77" name="직사각형 76"/>
          <p:cNvSpPr>
            <a:spLocks noChangeArrowheads="1"/>
          </p:cNvSpPr>
          <p:nvPr/>
        </p:nvSpPr>
        <p:spPr bwMode="auto">
          <a:xfrm>
            <a:off x="1157905" y="3569117"/>
            <a:ext cx="1745029" cy="738664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대학진학률 </a:t>
            </a:r>
            <a:r>
              <a:rPr lang="en-US" altLang="ko-KR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80%</a:t>
            </a:r>
          </a:p>
          <a:p>
            <a:pPr eaLnBrk="0" hangingPunct="0">
              <a:defRPr/>
            </a:pP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하지만</a:t>
            </a:r>
            <a:r>
              <a:rPr lang="en-US" altLang="ko-KR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, </a:t>
            </a: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취업률은 </a:t>
            </a:r>
            <a:r>
              <a:rPr lang="en-US" altLang="ko-KR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43% </a:t>
            </a:r>
          </a:p>
          <a:p>
            <a:pPr eaLnBrk="0" hangingPunct="0">
              <a:defRPr/>
            </a:pPr>
            <a:r>
              <a:rPr lang="en-US" altLang="ko-KR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OECD </a:t>
            </a:r>
            <a:r>
              <a:rPr lang="ko-KR" altLang="en-US" sz="1600" spc="-7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국가중 꼴찌</a:t>
            </a:r>
            <a:endParaRPr lang="en-US" altLang="ko-KR" sz="1600" spc="-70" dirty="0">
              <a:ln w="127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9" name="직선 연결선 8"/>
          <p:cNvCxnSpPr>
            <a:cxnSpLocks/>
          </p:cNvCxnSpPr>
          <p:nvPr/>
        </p:nvCxnSpPr>
        <p:spPr>
          <a:xfrm>
            <a:off x="1159984" y="3429000"/>
            <a:ext cx="2005136" cy="0"/>
          </a:xfrm>
          <a:prstGeom prst="line">
            <a:avLst/>
          </a:prstGeom>
          <a:ln>
            <a:solidFill>
              <a:srgbClr val="0065B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>
            <a:cxnSpLocks/>
          </p:cNvCxnSpPr>
          <p:nvPr/>
        </p:nvCxnSpPr>
        <p:spPr>
          <a:xfrm>
            <a:off x="5805409" y="2682116"/>
            <a:ext cx="2294983" cy="0"/>
          </a:xfrm>
          <a:prstGeom prst="line">
            <a:avLst/>
          </a:prstGeom>
          <a:ln>
            <a:solidFill>
              <a:srgbClr val="0065B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>
            <a:cxnSpLocks/>
          </p:cNvCxnSpPr>
          <p:nvPr/>
        </p:nvCxnSpPr>
        <p:spPr>
          <a:xfrm>
            <a:off x="5805409" y="4938177"/>
            <a:ext cx="1635063" cy="0"/>
          </a:xfrm>
          <a:prstGeom prst="line">
            <a:avLst/>
          </a:prstGeom>
          <a:ln>
            <a:solidFill>
              <a:srgbClr val="0065B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CB9F35A-9F0E-49F2-BAB6-9B6C5901F9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개발배경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C0F9AD3-B5F2-4D5E-A7BF-B584AE262D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1200329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저조한 취업률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4307A5B-8775-4E2B-97A9-CCBC37D98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85" y="4747527"/>
            <a:ext cx="2757403" cy="182487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D24F676-9770-4F47-A906-7AA5E1E940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3004"/>
          <a:stretch/>
        </p:blipFill>
        <p:spPr>
          <a:xfrm>
            <a:off x="5805409" y="480543"/>
            <a:ext cx="2193896" cy="1812838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9D57EC02-5C48-4D16-B35C-5E24BE609F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125"/>
          <a:stretch/>
        </p:blipFill>
        <p:spPr>
          <a:xfrm>
            <a:off x="1294757" y="1071676"/>
            <a:ext cx="2020424" cy="1755252"/>
          </a:xfrm>
          <a:prstGeom prst="rect">
            <a:avLst/>
          </a:prstGeom>
        </p:spPr>
      </p:pic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2985540" y="1398871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80263992" descr="EMB00002b6c22f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49027" y="2091021"/>
            <a:ext cx="2935287" cy="1649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6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>
            <a:spLocks noChangeArrowheads="1"/>
          </p:cNvSpPr>
          <p:nvPr/>
        </p:nvSpPr>
        <p:spPr bwMode="auto">
          <a:xfrm>
            <a:off x="1058256" y="1300868"/>
            <a:ext cx="1812035" cy="43088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z="2800" b="1" spc="-70" dirty="0" err="1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내일배움카드</a:t>
            </a:r>
            <a:endParaRPr lang="ko-KR" altLang="en-US" sz="2800" b="1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23" name="직선 연결선 22"/>
          <p:cNvCxnSpPr>
            <a:cxnSpLocks/>
          </p:cNvCxnSpPr>
          <p:nvPr/>
        </p:nvCxnSpPr>
        <p:spPr>
          <a:xfrm>
            <a:off x="1071466" y="1705775"/>
            <a:ext cx="1798825" cy="0"/>
          </a:xfrm>
          <a:prstGeom prst="line">
            <a:avLst/>
          </a:prstGeom>
          <a:ln>
            <a:solidFill>
              <a:srgbClr val="0065B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8F1EE7B-97F6-4E14-8D23-2F04625B5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개발배경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F4BC3A-45AE-4C94-8030-B7698EA2F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2017860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정부의 수많은 취업정책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86A5F473-E7EF-4624-A49B-B731A9A5491B}"/>
              </a:ext>
            </a:extLst>
          </p:cNvPr>
          <p:cNvSpPr txBox="1">
            <a:spLocks/>
          </p:cNvSpPr>
          <p:nvPr/>
        </p:nvSpPr>
        <p:spPr>
          <a:xfrm>
            <a:off x="639022" y="3861048"/>
            <a:ext cx="7677394" cy="257160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ko-KR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 얼어붙은 취업률을 깨고자 정부는 </a:t>
            </a:r>
            <a:r>
              <a:rPr lang="ko-KR" altLang="ko-KR" sz="16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청년내일채움공제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 </a:t>
            </a:r>
            <a:r>
              <a:rPr lang="ko-KR" altLang="ko-KR" sz="16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내일배움카드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 </a:t>
            </a:r>
            <a:r>
              <a:rPr lang="ko-KR" altLang="ko-KR" sz="16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청년구직활동지원금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</a:t>
            </a:r>
            <a:b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</a:b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내년부터 도입되는 국민취업지원까지 여러 가지 정책들이 도입하게 되었다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우리는 이 수많은 정책 중 </a:t>
            </a:r>
            <a:r>
              <a:rPr lang="ko-KR" altLang="ko-KR" sz="16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내일배움카드</a:t>
            </a:r>
            <a:r>
              <a:rPr lang="ko-KR" altLang="en-US" sz="16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를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이용해 해결하고자 한다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 제도는 </a:t>
            </a:r>
            <a:r>
              <a:rPr lang="ko-KR" altLang="ko-KR" sz="16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취준생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또는 구직자들에게 일정 금액의 훈련비를 나라에서 지원받아 다양한 직무에 따른 훈련을 받으며 직업능력개발을 할 수 있게 해주는 제도이다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.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3F1B783-F35E-42CE-8B6E-758F06855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1897489"/>
            <a:ext cx="3993980" cy="2111885"/>
          </a:xfrm>
          <a:prstGeom prst="rect">
            <a:avLst/>
          </a:prstGeom>
        </p:spPr>
      </p:pic>
      <p:pic>
        <p:nvPicPr>
          <p:cNvPr id="10" name="Picture 2" descr="청년구직활동지원금에 대한 이미지 검색결과">
            <a:extLst>
              <a:ext uri="{FF2B5EF4-FFF2-40B4-BE49-F238E27FC236}">
                <a16:creationId xmlns:a16="http://schemas.microsoft.com/office/drawing/2014/main" id="{F0E94119-BD41-4B5E-978F-116CB243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76" y="1968102"/>
            <a:ext cx="985331" cy="9853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4" descr="내일채움공제에 대한 이미지 검색결과">
            <a:extLst>
              <a:ext uri="{FF2B5EF4-FFF2-40B4-BE49-F238E27FC236}">
                <a16:creationId xmlns:a16="http://schemas.microsoft.com/office/drawing/2014/main" id="{0A9CAC7F-2218-47D0-8E30-04C924C4F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1940" y="1968101"/>
            <a:ext cx="986471" cy="9853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6" descr="내일배움카드에 대한 이미지 검색결과">
            <a:extLst>
              <a:ext uri="{FF2B5EF4-FFF2-40B4-BE49-F238E27FC236}">
                <a16:creationId xmlns:a16="http://schemas.microsoft.com/office/drawing/2014/main" id="{F487E783-7F67-4E97-9A9F-0A441A792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7276" y="3256687"/>
            <a:ext cx="1473005" cy="854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72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>
            <a:spLocks noChangeArrowheads="1"/>
          </p:cNvSpPr>
          <p:nvPr/>
        </p:nvSpPr>
        <p:spPr bwMode="auto">
          <a:xfrm>
            <a:off x="1058256" y="1300868"/>
            <a:ext cx="2880276" cy="43088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ko-KR" sz="28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IT</a:t>
            </a:r>
            <a:r>
              <a:rPr lang="ko-KR" altLang="en-US" sz="2800" b="1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분야의 넘치는 수요</a:t>
            </a:r>
          </a:p>
        </p:txBody>
      </p:sp>
      <p:cxnSp>
        <p:nvCxnSpPr>
          <p:cNvPr id="23" name="직선 연결선 22"/>
          <p:cNvCxnSpPr>
            <a:cxnSpLocks/>
          </p:cNvCxnSpPr>
          <p:nvPr/>
        </p:nvCxnSpPr>
        <p:spPr>
          <a:xfrm>
            <a:off x="1071466" y="1705775"/>
            <a:ext cx="2867066" cy="0"/>
          </a:xfrm>
          <a:prstGeom prst="line">
            <a:avLst/>
          </a:prstGeom>
          <a:ln>
            <a:solidFill>
              <a:srgbClr val="0065B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8F1EE7B-97F6-4E14-8D23-2F04625B5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개발배경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F4BC3A-45AE-4C94-8030-B7698EA2F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2209259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국비지원을 통한 무료교육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86A5F473-E7EF-4624-A49B-B731A9A5491B}"/>
              </a:ext>
            </a:extLst>
          </p:cNvPr>
          <p:cNvSpPr txBox="1">
            <a:spLocks/>
          </p:cNvSpPr>
          <p:nvPr/>
        </p:nvSpPr>
        <p:spPr>
          <a:xfrm>
            <a:off x="639022" y="4489845"/>
            <a:ext cx="7677394" cy="175118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한편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4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차 산업으로 달려가는 현시점에서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IT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업계는 수많은 인재들이 필요로 하고 있으며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많은 사람이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IT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분야에 관심을 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가지고 있다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.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또한 정부 측에서도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IT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교육에 힘쓰면서 국비지원을 통한 무료교육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 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많이 활성화 되어있는 것을 볼 수 있다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.</a:t>
            </a:r>
            <a:endParaRPr lang="ko-KR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E43CE42-B1BD-4CBD-982F-7E514AC11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004" y="2214366"/>
            <a:ext cx="2108222" cy="196428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9E1F5D3-6123-45C8-B95E-E844106A9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598" y="2368155"/>
            <a:ext cx="2822684" cy="157036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996EE96-9972-4991-9DB8-33AAD93F59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144" y="2368155"/>
            <a:ext cx="2723361" cy="153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096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C8F1EE7B-97F6-4E14-8D23-2F04625B5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개발배경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F4BC3A-45AE-4C94-8030-B7698EA2F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2592056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직업소개부터 취업까지 한번에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86A5F473-E7EF-4624-A49B-B731A9A5491B}"/>
              </a:ext>
            </a:extLst>
          </p:cNvPr>
          <p:cNvSpPr txBox="1">
            <a:spLocks/>
          </p:cNvSpPr>
          <p:nvPr/>
        </p:nvSpPr>
        <p:spPr>
          <a:xfrm>
            <a:off x="639022" y="3429000"/>
            <a:ext cx="7677394" cy="175118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AutoNum type="arabicPeriod"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우리는 취업에 갈피를 잡지 못하고 있는 청년들에게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IT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분야에 대한 </a:t>
            </a:r>
            <a:r>
              <a:rPr lang="ko-KR" altLang="ko-KR" sz="1600" dirty="0">
                <a:highlight>
                  <a:srgbClr val="FFFF00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직업정보를 소개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해주어 이 분야에 관심을 이끌어주고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IT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에 관심을 보이는 사람들에게 </a:t>
            </a:r>
            <a:r>
              <a:rPr lang="ko-KR" altLang="ko-KR" sz="1600" dirty="0">
                <a:highlight>
                  <a:srgbClr val="FFFF00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곳곳에 </a:t>
            </a:r>
            <a:r>
              <a:rPr lang="ko-KR" altLang="ko-KR" sz="1600" dirty="0" err="1">
                <a:highlight>
                  <a:srgbClr val="FFFF00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흩어져있는</a:t>
            </a:r>
            <a:r>
              <a:rPr lang="ko-KR" altLang="ko-KR" sz="1600" dirty="0">
                <a:highlight>
                  <a:srgbClr val="FFFF00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국비지원학원들을 한눈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에 보여주어 관심 분야에 대한 학원 정보를 손쉽게 얻어 비교분석 할 수 있게 하고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</a:t>
            </a:r>
          </a:p>
          <a:p>
            <a:pPr>
              <a:lnSpc>
                <a:spcPct val="150000"/>
              </a:lnSpc>
              <a:buAutoNum type="arabicPeriod"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현재 정부에서 </a:t>
            </a:r>
            <a:r>
              <a:rPr lang="ko-KR" altLang="ko-KR" sz="16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취준생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구직자들에게 </a:t>
            </a:r>
            <a:r>
              <a:rPr lang="ko-KR" altLang="ko-KR" sz="1600" dirty="0">
                <a:highlight>
                  <a:srgbClr val="FFFF00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지원하는 제도들을 소개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해주어 그들의 경제적 부담을 덜어주고</a:t>
            </a:r>
            <a:endParaRPr lang="en-US" altLang="ko-KR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교육을 마친 후에 이 분야로 취업할 수 있게 </a:t>
            </a:r>
            <a:r>
              <a:rPr lang="ko-KR" altLang="ko-KR" sz="1600" dirty="0">
                <a:highlight>
                  <a:srgbClr val="FFFF00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지역별</a:t>
            </a:r>
            <a:r>
              <a:rPr lang="en-US" altLang="ko-KR" sz="1600" dirty="0">
                <a:highlight>
                  <a:srgbClr val="FFFF00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 </a:t>
            </a:r>
            <a:r>
              <a:rPr lang="ko-KR" altLang="ko-KR" sz="1600" dirty="0">
                <a:highlight>
                  <a:srgbClr val="FFFF00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분야별 구인정보를 제공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하여 취업까지 성공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할 수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있도록 </a:t>
            </a:r>
            <a:r>
              <a:rPr lang="ko-KR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하는 이정표 역할을 하는 서비스를 만</a:t>
            </a:r>
            <a:r>
              <a:rPr lang="ko-KR" altLang="en-US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들고자 한다</a:t>
            </a:r>
            <a:r>
              <a:rPr lang="en-US" altLang="ko-KR" sz="16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.</a:t>
            </a:r>
            <a:endParaRPr lang="ko-KR" altLang="en-US" sz="16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75AB2BB-A113-4014-8BA9-7AC028749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897" y="1121997"/>
            <a:ext cx="2404937" cy="217696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3359524-B4D7-4F64-8D13-E2F5EB998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5674" y="1121997"/>
            <a:ext cx="4720742" cy="227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2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>
            <a:spLocks noChangeArrowheads="1"/>
          </p:cNvSpPr>
          <p:nvPr/>
        </p:nvSpPr>
        <p:spPr bwMode="auto">
          <a:xfrm>
            <a:off x="954549" y="1480911"/>
            <a:ext cx="1115690" cy="2554545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en-US" altLang="ko-KR" sz="166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2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263483" y="2227366"/>
            <a:ext cx="1344241" cy="1344241"/>
            <a:chOff x="1021147" y="2491525"/>
            <a:chExt cx="1344241" cy="1344241"/>
          </a:xfrm>
        </p:grpSpPr>
        <p:sp>
          <p:nvSpPr>
            <p:cNvPr id="24" name="직각 삼각형 23"/>
            <p:cNvSpPr/>
            <p:nvPr/>
          </p:nvSpPr>
          <p:spPr>
            <a:xfrm rot="16200000">
              <a:off x="1206409" y="2841773"/>
              <a:ext cx="811605" cy="811605"/>
            </a:xfrm>
            <a:prstGeom prst="rtTriangle">
              <a:avLst/>
            </a:prstGeom>
            <a:solidFill>
              <a:srgbClr val="0065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0F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 flipV="1">
              <a:off x="1021147" y="2491525"/>
              <a:ext cx="1344241" cy="13442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직사각형 49"/>
          <p:cNvSpPr>
            <a:spLocks noChangeArrowheads="1"/>
          </p:cNvSpPr>
          <p:nvPr/>
        </p:nvSpPr>
        <p:spPr bwMode="auto">
          <a:xfrm>
            <a:off x="2030027" y="3051973"/>
            <a:ext cx="2295500" cy="830997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5400" b="1" spc="-200" dirty="0">
                <a:ln>
                  <a:prstDash val="solid"/>
                </a:ln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시나리오</a:t>
            </a:r>
            <a:endParaRPr lang="en-US" altLang="ko-KR" sz="5400" b="1" spc="-200" dirty="0">
              <a:ln>
                <a:prstDash val="solid"/>
              </a:ln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EAF66E6-70D5-4E6E-A611-DE98B88299C3}"/>
              </a:ext>
            </a:extLst>
          </p:cNvPr>
          <p:cNvCxnSpPr/>
          <p:nvPr/>
        </p:nvCxnSpPr>
        <p:spPr>
          <a:xfrm flipV="1">
            <a:off x="4632960" y="3410707"/>
            <a:ext cx="321800" cy="321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8950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직사각형 55">
            <a:extLst>
              <a:ext uri="{FF2B5EF4-FFF2-40B4-BE49-F238E27FC236}">
                <a16:creationId xmlns:a16="http://schemas.microsoft.com/office/drawing/2014/main" id="{CCBF94EE-AC9B-4F95-BC1F-65DEF135DE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85" y="425344"/>
            <a:ext cx="1673535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indent="-180975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r>
              <a:rPr lang="ko-KR" altLang="en-US" sz="4000" b="1" spc="-200" dirty="0">
                <a:ln>
                  <a:prstDash val="solid"/>
                </a:ln>
                <a:latin typeface="AppleSDGothicNeoB00" panose="02000503000000000000" pitchFamily="2" charset="-127"/>
                <a:ea typeface="AppleSDGothicNeoB00" panose="02000503000000000000" pitchFamily="2" charset="-127"/>
                <a:cs typeface="Arial" panose="020B0604020202020204" pitchFamily="34" charset="0"/>
              </a:rPr>
              <a:t>시나리오</a:t>
            </a:r>
            <a:endParaRPr lang="en-US" altLang="ko-KR" sz="4000" b="1" spc="-200" dirty="0">
              <a:ln>
                <a:prstDash val="solid"/>
              </a:ln>
              <a:latin typeface="AppleSDGothicNeoB00" panose="02000503000000000000" pitchFamily="2" charset="-127"/>
              <a:ea typeface="AppleSDGothicNeoB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A2B2582-6FE6-429F-AB71-149D895CD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78" y="117567"/>
            <a:ext cx="1443665" cy="276999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  <a:scene3d>
              <a:camera prst="orthographicFront">
                <a:rot lat="0" lon="0" rev="0"/>
              </a:camera>
              <a:lightRig rig="glow" dir="t"/>
            </a:scene3d>
            <a:sp3d prstMaterial="softEdge">
              <a:bevelT w="1270" h="1270"/>
              <a:contourClr>
                <a:schemeClr val="bg1">
                  <a:lumMod val="75000"/>
                </a:schemeClr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eaLnBrk="0" hangingPunct="0">
              <a:defRPr/>
            </a:pPr>
            <a:r>
              <a:rPr lang="ko-KR" altLang="en-US" spc="-70" dirty="0" err="1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도킹잡</a:t>
            </a:r>
            <a:r>
              <a:rPr lang="ko-KR" altLang="en-US" spc="-70" dirty="0">
                <a:ln w="12700">
                  <a:noFill/>
                </a:ln>
                <a:solidFill>
                  <a:srgbClr val="0065B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Tahoma" pitchFamily="34" charset="0"/>
              </a:rPr>
              <a:t> 웹 서비스</a:t>
            </a:r>
            <a:endParaRPr lang="en-US" altLang="ko-KR" spc="-70" dirty="0">
              <a:ln w="12700">
                <a:noFill/>
              </a:ln>
              <a:solidFill>
                <a:srgbClr val="0065B0"/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Tahoma" pitchFamily="34" charset="0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04F2F67D-8189-4117-BBA6-60233F69E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58" y="1198797"/>
            <a:ext cx="928166" cy="901184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057ACEA4-4008-4243-875E-561FDAF4D5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67" y="4983110"/>
            <a:ext cx="836080" cy="91255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6E5175D-2F49-441F-9E00-9B8E0151F167}"/>
              </a:ext>
            </a:extLst>
          </p:cNvPr>
          <p:cNvSpPr txBox="1"/>
          <p:nvPr/>
        </p:nvSpPr>
        <p:spPr>
          <a:xfrm>
            <a:off x="197319" y="2125725"/>
            <a:ext cx="1160767" cy="484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관심분야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: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웹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거주지역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: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서울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0522D8-D918-44F8-B1A3-E739CA14DEB2}"/>
              </a:ext>
            </a:extLst>
          </p:cNvPr>
          <p:cNvSpPr txBox="1"/>
          <p:nvPr/>
        </p:nvSpPr>
        <p:spPr>
          <a:xfrm>
            <a:off x="207238" y="5863559"/>
            <a:ext cx="1309166" cy="484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관심분야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: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모바일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거주지역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: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경기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71B866C-DDD9-4A4A-A110-A38952C5D362}"/>
              </a:ext>
            </a:extLst>
          </p:cNvPr>
          <p:cNvCxnSpPr>
            <a:cxnSpLocks/>
          </p:cNvCxnSpPr>
          <p:nvPr/>
        </p:nvCxnSpPr>
        <p:spPr>
          <a:xfrm>
            <a:off x="1264143" y="1794415"/>
            <a:ext cx="629926" cy="758219"/>
          </a:xfrm>
          <a:prstGeom prst="straightConnector1">
            <a:avLst/>
          </a:prstGeom>
          <a:ln>
            <a:solidFill>
              <a:srgbClr val="CDD7FF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21A79150-E76E-484C-87C2-F01E94BA5E5D}"/>
              </a:ext>
            </a:extLst>
          </p:cNvPr>
          <p:cNvCxnSpPr>
            <a:cxnSpLocks/>
          </p:cNvCxnSpPr>
          <p:nvPr/>
        </p:nvCxnSpPr>
        <p:spPr>
          <a:xfrm flipV="1">
            <a:off x="1264143" y="4680710"/>
            <a:ext cx="629926" cy="430883"/>
          </a:xfrm>
          <a:prstGeom prst="straightConnector1">
            <a:avLst/>
          </a:prstGeom>
          <a:ln>
            <a:solidFill>
              <a:srgbClr val="CDD7FF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59369FF3-07BB-4E29-BE3B-69BD61B264D0}"/>
              </a:ext>
            </a:extLst>
          </p:cNvPr>
          <p:cNvSpPr txBox="1"/>
          <p:nvPr/>
        </p:nvSpPr>
        <p:spPr>
          <a:xfrm>
            <a:off x="947749" y="3133677"/>
            <a:ext cx="875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회원가입을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algn="r"/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통해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algn="r"/>
            <a:r>
              <a:rPr lang="ko-KR" altLang="en-US" sz="1200" dirty="0">
                <a:highlight>
                  <a:srgbClr val="FED3D3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관심 분야</a:t>
            </a:r>
            <a:r>
              <a:rPr lang="ko-KR" altLang="en-US" sz="1200" dirty="0">
                <a:highlight>
                  <a:srgbClr val="FFE1FF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endParaRPr lang="en-US" altLang="ko-KR" sz="1200" dirty="0">
              <a:highlight>
                <a:srgbClr val="FFE1FF"/>
              </a:highlight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algn="r"/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수집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96EC9EA-E516-4F08-8B6E-9BE9B96901B1}"/>
              </a:ext>
            </a:extLst>
          </p:cNvPr>
          <p:cNvSpPr/>
          <p:nvPr/>
        </p:nvSpPr>
        <p:spPr>
          <a:xfrm>
            <a:off x="3843641" y="1397715"/>
            <a:ext cx="1561245" cy="467459"/>
          </a:xfrm>
          <a:prstGeom prst="rect">
            <a:avLst/>
          </a:prstGeom>
          <a:ln w="28575">
            <a:solidFill>
              <a:srgbClr val="CDD7F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직업정보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8CD78772-97AB-4CFC-9A83-115F296B9922}"/>
              </a:ext>
            </a:extLst>
          </p:cNvPr>
          <p:cNvSpPr/>
          <p:nvPr/>
        </p:nvSpPr>
        <p:spPr>
          <a:xfrm>
            <a:off x="3836230" y="3537732"/>
            <a:ext cx="1561247" cy="467459"/>
          </a:xfrm>
          <a:prstGeom prst="rect">
            <a:avLst/>
          </a:prstGeom>
          <a:ln w="28575">
            <a:solidFill>
              <a:srgbClr val="CDD7F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지원정책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11C35173-4F3B-4736-9E40-9ABF7950866C}"/>
              </a:ext>
            </a:extLst>
          </p:cNvPr>
          <p:cNvSpPr/>
          <p:nvPr/>
        </p:nvSpPr>
        <p:spPr>
          <a:xfrm>
            <a:off x="3836230" y="5688723"/>
            <a:ext cx="1561247" cy="495783"/>
          </a:xfrm>
          <a:prstGeom prst="rect">
            <a:avLst/>
          </a:prstGeom>
          <a:ln w="28575">
            <a:solidFill>
              <a:srgbClr val="CDD7F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커뮤니티</a:t>
            </a:r>
          </a:p>
        </p:txBody>
      </p:sp>
      <p:sp>
        <p:nvSpPr>
          <p:cNvPr id="65" name="화살표: 오른쪽 64">
            <a:extLst>
              <a:ext uri="{FF2B5EF4-FFF2-40B4-BE49-F238E27FC236}">
                <a16:creationId xmlns:a16="http://schemas.microsoft.com/office/drawing/2014/main" id="{1FE529FE-4AE2-42F3-AD1B-67C85792F488}"/>
              </a:ext>
            </a:extLst>
          </p:cNvPr>
          <p:cNvSpPr/>
          <p:nvPr/>
        </p:nvSpPr>
        <p:spPr>
          <a:xfrm>
            <a:off x="1808474" y="2902149"/>
            <a:ext cx="1660080" cy="1189013"/>
          </a:xfrm>
          <a:prstGeom prst="rightArrow">
            <a:avLst>
              <a:gd name="adj1" fmla="val 70921"/>
              <a:gd name="adj2" fmla="val 40694"/>
            </a:avLst>
          </a:prstGeom>
          <a:solidFill>
            <a:schemeClr val="bg1"/>
          </a:solidFill>
          <a:ln w="28575">
            <a:solidFill>
              <a:srgbClr val="CD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200" dirty="0">
              <a:solidFill>
                <a:sysClr val="windowText" lastClr="000000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FECF34FB-E539-429A-9159-C99EE2BDCC6C}"/>
              </a:ext>
            </a:extLst>
          </p:cNvPr>
          <p:cNvCxnSpPr>
            <a:cxnSpLocks/>
            <a:stCxn id="60" idx="2"/>
            <a:endCxn id="61" idx="0"/>
          </p:cNvCxnSpPr>
          <p:nvPr/>
        </p:nvCxnSpPr>
        <p:spPr>
          <a:xfrm flipH="1">
            <a:off x="4624263" y="1865174"/>
            <a:ext cx="1" cy="537912"/>
          </a:xfrm>
          <a:prstGeom prst="straightConnector1">
            <a:avLst/>
          </a:prstGeom>
          <a:ln>
            <a:solidFill>
              <a:srgbClr val="CDD7FF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2BD91873-40C2-45EA-9E15-4D0E9C386BCB}"/>
              </a:ext>
            </a:extLst>
          </p:cNvPr>
          <p:cNvCxnSpPr>
            <a:cxnSpLocks/>
            <a:stCxn id="61" idx="2"/>
            <a:endCxn id="62" idx="0"/>
          </p:cNvCxnSpPr>
          <p:nvPr/>
        </p:nvCxnSpPr>
        <p:spPr>
          <a:xfrm flipH="1">
            <a:off x="4616854" y="2943568"/>
            <a:ext cx="7409" cy="594164"/>
          </a:xfrm>
          <a:prstGeom prst="straightConnector1">
            <a:avLst/>
          </a:prstGeom>
          <a:ln>
            <a:solidFill>
              <a:srgbClr val="CDD7FF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7B9ED281-F33E-4338-904A-DF93098CA2FD}"/>
              </a:ext>
            </a:extLst>
          </p:cNvPr>
          <p:cNvCxnSpPr>
            <a:cxnSpLocks/>
            <a:stCxn id="62" idx="2"/>
            <a:endCxn id="63" idx="0"/>
          </p:cNvCxnSpPr>
          <p:nvPr/>
        </p:nvCxnSpPr>
        <p:spPr>
          <a:xfrm>
            <a:off x="4616854" y="4005191"/>
            <a:ext cx="0" cy="638794"/>
          </a:xfrm>
          <a:prstGeom prst="straightConnector1">
            <a:avLst/>
          </a:prstGeom>
          <a:ln>
            <a:solidFill>
              <a:srgbClr val="CDD7FF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5AE8F7B7-04CC-448D-A284-DF5D7E736E52}"/>
              </a:ext>
            </a:extLst>
          </p:cNvPr>
          <p:cNvCxnSpPr>
            <a:cxnSpLocks/>
            <a:stCxn id="63" idx="2"/>
            <a:endCxn id="64" idx="0"/>
          </p:cNvCxnSpPr>
          <p:nvPr/>
        </p:nvCxnSpPr>
        <p:spPr>
          <a:xfrm>
            <a:off x="4616854" y="5138018"/>
            <a:ext cx="0" cy="550705"/>
          </a:xfrm>
          <a:prstGeom prst="straightConnector1">
            <a:avLst/>
          </a:prstGeom>
          <a:ln>
            <a:solidFill>
              <a:srgbClr val="CDD7FF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280DCA4A-B064-4339-9199-7DC4159D0C31}"/>
              </a:ext>
            </a:extLst>
          </p:cNvPr>
          <p:cNvSpPr/>
          <p:nvPr/>
        </p:nvSpPr>
        <p:spPr>
          <a:xfrm>
            <a:off x="5443506" y="1347074"/>
            <a:ext cx="31328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관심 있는 분야가 어떤 일을 하는지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?</a:t>
            </a:r>
          </a:p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어떻게 준비하는지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?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전망은 </a:t>
            </a:r>
            <a:r>
              <a:rPr lang="ko-KR" altLang="en-US" sz="12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어떤지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?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등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상세한 직업정보가 들어있는 직업정보 페이지</a:t>
            </a:r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52302432-4B12-4037-A0C2-BB6887D56A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4979" y="3165606"/>
            <a:ext cx="1018839" cy="60178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0774AB12-9D35-4569-BA38-37F72427521F}"/>
              </a:ext>
            </a:extLst>
          </p:cNvPr>
          <p:cNvSpPr txBox="1"/>
          <p:nvPr/>
        </p:nvSpPr>
        <p:spPr>
          <a:xfrm>
            <a:off x="1525884" y="3988240"/>
            <a:ext cx="2018196" cy="484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회원가입으로 받은 </a:t>
            </a:r>
            <a:r>
              <a:rPr lang="ko-KR" altLang="en-US" sz="1200" dirty="0">
                <a:highlight>
                  <a:srgbClr val="FED3D3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데이터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를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기반으로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ko-KR" altLang="en-US" sz="1200" dirty="0">
                <a:highlight>
                  <a:srgbClr val="FED3D3"/>
                </a:highlight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맞춤 정보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표시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B9983BDF-77EE-4BEF-854D-CD34783E4AD0}"/>
              </a:ext>
            </a:extLst>
          </p:cNvPr>
          <p:cNvSpPr/>
          <p:nvPr/>
        </p:nvSpPr>
        <p:spPr>
          <a:xfrm>
            <a:off x="5436097" y="3468740"/>
            <a:ext cx="31328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정부지원제도에 대한 정보를 활용할 수 있도록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/>
            </a:r>
            <a:b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</a:b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사용자들에게 손쉽게 제공하여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/>
            </a:r>
            <a:b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</a:b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한눈에 보여주는 지원정책 페이지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D01DA56C-89C2-45F5-97FA-90E1DDD78606}"/>
              </a:ext>
            </a:extLst>
          </p:cNvPr>
          <p:cNvSpPr/>
          <p:nvPr/>
        </p:nvSpPr>
        <p:spPr>
          <a:xfrm>
            <a:off x="5443506" y="2380405"/>
            <a:ext cx="31328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이곳 저곳 찾아보지 않아도 사용자가 사는 지역과 관심 분야에 따른 교육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(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학원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)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정보를 자동으로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/>
            </a:r>
            <a:b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</a:b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보여주는 지원교육정보 페이지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11821EE2-FAD2-43E0-9903-FBD0B29C17A5}"/>
              </a:ext>
            </a:extLst>
          </p:cNvPr>
          <p:cNvSpPr/>
          <p:nvPr/>
        </p:nvSpPr>
        <p:spPr>
          <a:xfrm>
            <a:off x="5436099" y="4580988"/>
            <a:ext cx="31328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직업교육을 마친 사용자를 위해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/>
            </a:r>
            <a:b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</a:b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취업을 위한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IT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박람회나 사는 지역과 관심 분야에 따른 구직정보를 사용자에게 보여주는 페이지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ED56BF13-56FE-4516-9E32-4B080D76EA5C}"/>
              </a:ext>
            </a:extLst>
          </p:cNvPr>
          <p:cNvSpPr/>
          <p:nvPr/>
        </p:nvSpPr>
        <p:spPr>
          <a:xfrm>
            <a:off x="5436096" y="5798114"/>
            <a:ext cx="313285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회원간 정보를 공유할 수 있는 커뮤니티 페이지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4946A-9EF5-41B6-A8C3-510BA0008660}"/>
              </a:ext>
            </a:extLst>
          </p:cNvPr>
          <p:cNvGrpSpPr/>
          <p:nvPr/>
        </p:nvGrpSpPr>
        <p:grpSpPr>
          <a:xfrm>
            <a:off x="3393049" y="2125488"/>
            <a:ext cx="2011837" cy="942620"/>
            <a:chOff x="3393049" y="2382147"/>
            <a:chExt cx="2011837" cy="942620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F8132EB6-5EF1-47FD-B6D2-2F18A01D57E4}"/>
                </a:ext>
              </a:extLst>
            </p:cNvPr>
            <p:cNvSpPr/>
            <p:nvPr/>
          </p:nvSpPr>
          <p:spPr>
            <a:xfrm>
              <a:off x="3843639" y="2659745"/>
              <a:ext cx="1561247" cy="540482"/>
            </a:xfrm>
            <a:prstGeom prst="rect">
              <a:avLst/>
            </a:prstGeom>
            <a:ln w="28575">
              <a:solidFill>
                <a:srgbClr val="CDD7FF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지원교육정보</a:t>
              </a:r>
            </a:p>
          </p:txBody>
        </p:sp>
        <p:pic>
          <p:nvPicPr>
            <p:cNvPr id="81" name="그래픽 80" descr="과녁">
              <a:extLst>
                <a:ext uri="{FF2B5EF4-FFF2-40B4-BE49-F238E27FC236}">
                  <a16:creationId xmlns:a16="http://schemas.microsoft.com/office/drawing/2014/main" id="{E13E1177-BAD2-4B14-8D1D-198352090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3570098" y="2382147"/>
              <a:ext cx="505077" cy="505077"/>
            </a:xfrm>
            <a:prstGeom prst="rect">
              <a:avLst/>
            </a:prstGeom>
          </p:spPr>
        </p:pic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982A6598-67C7-4200-8A9E-2D87660D4866}"/>
                </a:ext>
              </a:extLst>
            </p:cNvPr>
            <p:cNvSpPr txBox="1"/>
            <p:nvPr/>
          </p:nvSpPr>
          <p:spPr>
            <a:xfrm>
              <a:off x="3393049" y="2840008"/>
              <a:ext cx="727160" cy="48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70C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맞춤지원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5C4DA2B6-3DD3-4A4F-80C8-5A026300CEAF}"/>
              </a:ext>
            </a:extLst>
          </p:cNvPr>
          <p:cNvGrpSpPr/>
          <p:nvPr/>
        </p:nvGrpSpPr>
        <p:grpSpPr>
          <a:xfrm>
            <a:off x="3393049" y="4410622"/>
            <a:ext cx="2004428" cy="959903"/>
            <a:chOff x="3393049" y="4483380"/>
            <a:chExt cx="2004428" cy="959903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37DEF4FC-F5EB-4AFF-ABCB-19AD455D067D}"/>
                </a:ext>
              </a:extLst>
            </p:cNvPr>
            <p:cNvSpPr/>
            <p:nvPr/>
          </p:nvSpPr>
          <p:spPr>
            <a:xfrm>
              <a:off x="3836231" y="4716743"/>
              <a:ext cx="1561246" cy="494033"/>
            </a:xfrm>
            <a:prstGeom prst="rect">
              <a:avLst/>
            </a:prstGeom>
            <a:ln w="28575">
              <a:solidFill>
                <a:srgbClr val="CDD7FF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박람회 및 채용정보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F76D015-942A-4CB0-BE22-28F2F6F70FA1}"/>
                </a:ext>
              </a:extLst>
            </p:cNvPr>
            <p:cNvSpPr txBox="1"/>
            <p:nvPr/>
          </p:nvSpPr>
          <p:spPr>
            <a:xfrm>
              <a:off x="3393049" y="4958524"/>
              <a:ext cx="727160" cy="48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70C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맞춤지원</a:t>
              </a:r>
            </a:p>
          </p:txBody>
        </p:sp>
        <p:pic>
          <p:nvPicPr>
            <p:cNvPr id="84" name="그래픽 83" descr="과녁">
              <a:extLst>
                <a:ext uri="{FF2B5EF4-FFF2-40B4-BE49-F238E27FC236}">
                  <a16:creationId xmlns:a16="http://schemas.microsoft.com/office/drawing/2014/main" id="{926DB4CC-0CF2-4C7E-B55D-0E5DA9DF5D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3570099" y="4483380"/>
              <a:ext cx="505077" cy="5050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030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5321</TotalTime>
  <Words>720</Words>
  <Application>Microsoft Office PowerPoint</Application>
  <PresentationFormat>화면 슬라이드 쇼(4:3)</PresentationFormat>
  <Paragraphs>204</Paragraphs>
  <Slides>23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Tahoma</vt:lpstr>
      <vt:lpstr>AppleSDGothicNeoB00</vt:lpstr>
      <vt:lpstr>맑은 고딕</vt:lpstr>
      <vt:lpstr>AppleSDGothicNeoSB00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2015년도 건국대학교 입시설명회</dc:title>
  <dc:subject>입시설명회</dc:subject>
  <dc:creator>현규 지</dc:creator>
  <cp:lastModifiedBy>Lee kabsung</cp:lastModifiedBy>
  <cp:revision>386</cp:revision>
  <dcterms:created xsi:type="dcterms:W3CDTF">2014-02-26T08:36:30Z</dcterms:created>
  <dcterms:modified xsi:type="dcterms:W3CDTF">2019-12-01T05:49:48Z</dcterms:modified>
</cp:coreProperties>
</file>

<file path=docProps/thumbnail.jpeg>
</file>